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262" r:id="rId4"/>
    <p:sldId id="260" r:id="rId5"/>
    <p:sldId id="263" r:id="rId6"/>
    <p:sldId id="267" r:id="rId7"/>
    <p:sldId id="266" r:id="rId8"/>
    <p:sldId id="265" r:id="rId9"/>
    <p:sldId id="264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0864C-97EA-4859-9E67-FF1276F2E69A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F7DB5-2B63-44F1-AEBA-F04E0F1CA350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Frits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Bos</a:t>
            </a:r>
            <a:r>
              <a:rPr lang="en-CA" baseline="0" dirty="0" smtClean="0"/>
              <a:t> (CPB </a:t>
            </a:r>
          </a:p>
          <a:p>
            <a:r>
              <a:rPr lang="en-CA" baseline="0" dirty="0" smtClean="0"/>
              <a:t>Bureau for Economic Policy Analysis)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7DB5-2B63-44F1-AEBA-F04E0F1CA350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8F435-7CDB-41A7-95C8-875F8BF62313}" type="datetimeFigureOut">
              <a:rPr lang="en-US" smtClean="0"/>
              <a:t>5/16/2008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EC50-5EDC-49D4-8F91-08106D58899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Use of national accounts: European unification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Frits </a:t>
            </a:r>
            <a:r>
              <a:rPr lang="en-CA" dirty="0" err="1" smtClean="0">
                <a:solidFill>
                  <a:schemeClr val="tx1"/>
                </a:solidFill>
              </a:rPr>
              <a:t>Bos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CPB Netherlands Bureau for Economic Policy Analysis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Sometimes drastic revisions of Member States GNP figures, e.g. Greece, Portugal 10-20% up!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ESA95: more specific than SNA93: </a:t>
            </a:r>
          </a:p>
          <a:p>
            <a:pPr lvl="1"/>
            <a:r>
              <a:rPr lang="en-CA" dirty="0" smtClean="0"/>
              <a:t>Input from GNP committee</a:t>
            </a:r>
          </a:p>
          <a:p>
            <a:pPr lvl="1"/>
            <a:r>
              <a:rPr lang="en-CA" dirty="0" smtClean="0"/>
              <a:t>Important issues not resolved in SNA, should be resolved in EU, e.g. Market-non-market. SNA93 so vague and misleading (economically significant prices) that non-market output was actually not defined and that therefore also sector government was not defined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Contribution to EU linked to GNP:</a:t>
            </a:r>
          </a:p>
          <a:p>
            <a:pPr lvl="1"/>
            <a:r>
              <a:rPr lang="en-CA" dirty="0" smtClean="0"/>
              <a:t>Capital intensive countries pay more</a:t>
            </a:r>
          </a:p>
          <a:p>
            <a:pPr lvl="1"/>
            <a:r>
              <a:rPr lang="en-CA" dirty="0" smtClean="0"/>
              <a:t>Countries with small unpaid household services pay more</a:t>
            </a:r>
          </a:p>
          <a:p>
            <a:pPr lvl="1"/>
            <a:r>
              <a:rPr lang="en-CA" dirty="0" smtClean="0"/>
              <a:t>Countries with relatively a lot of indirect taxes pay more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European norms on government deficit and debt linked to national accounts (Treaty of Maastricht):</a:t>
            </a:r>
          </a:p>
          <a:p>
            <a:pPr lvl="1"/>
            <a:r>
              <a:rPr lang="en-CA" dirty="0" smtClean="0"/>
              <a:t>Deficit should not exceed 3% GDP</a:t>
            </a:r>
          </a:p>
          <a:p>
            <a:pPr lvl="1"/>
            <a:r>
              <a:rPr lang="en-CA" dirty="0" smtClean="0"/>
              <a:t>Debt should not exceed 60% GDP or decline in a satisfactory rate</a:t>
            </a:r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So, national concepts on public finance replaced by European concepts fully linked to national accounts. Consequences:</a:t>
            </a:r>
          </a:p>
          <a:p>
            <a:pPr lvl="1"/>
            <a:r>
              <a:rPr lang="en-CA" dirty="0" smtClean="0"/>
              <a:t>Change in concepts used nationally, e.g. No financial transactions included, government includes now also local government</a:t>
            </a:r>
          </a:p>
          <a:p>
            <a:pPr lvl="1"/>
            <a:r>
              <a:rPr lang="en-CA" dirty="0" smtClean="0"/>
              <a:t>Concepts can not be changed any more by the national government over time</a:t>
            </a:r>
          </a:p>
          <a:p>
            <a:pPr lvl="1"/>
            <a:r>
              <a:rPr lang="en-CA" dirty="0" smtClean="0"/>
              <a:t>More limited role of ministries of finance, much more important and new role for statistical offices: they should translate European concepts into national operational concepts and provide the figures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Bad incentives for government behaviour, e.g.</a:t>
            </a:r>
          </a:p>
          <a:p>
            <a:pPr lvl="1"/>
            <a:r>
              <a:rPr lang="en-CA" dirty="0" smtClean="0"/>
              <a:t>Government deficit: </a:t>
            </a:r>
          </a:p>
          <a:p>
            <a:pPr lvl="2"/>
            <a:r>
              <a:rPr lang="en-CA" dirty="0" smtClean="0"/>
              <a:t>Lease buildings, planes , cars</a:t>
            </a:r>
          </a:p>
          <a:p>
            <a:pPr lvl="2"/>
            <a:r>
              <a:rPr lang="en-CA" dirty="0" smtClean="0"/>
              <a:t>Sell all kinds of property,  e.g. Land, buildings</a:t>
            </a:r>
          </a:p>
          <a:p>
            <a:pPr lvl="2"/>
            <a:r>
              <a:rPr lang="en-CA" dirty="0" smtClean="0"/>
              <a:t>Substitute income transfers and investment grants into loans at non-market interest rates</a:t>
            </a:r>
          </a:p>
          <a:p>
            <a:pPr lvl="2"/>
            <a:r>
              <a:rPr lang="en-CA" dirty="0" smtClean="0"/>
              <a:t>Decrease interest payments only in nominal terms: Italian approach initiated by Modigliani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Government debt:</a:t>
            </a:r>
          </a:p>
          <a:p>
            <a:pPr lvl="1"/>
            <a:r>
              <a:rPr lang="en-CA" dirty="0" smtClean="0"/>
              <a:t>Sell equity of public corporations</a:t>
            </a:r>
          </a:p>
          <a:p>
            <a:pPr lvl="1"/>
            <a:r>
              <a:rPr lang="en-CA" dirty="0" smtClean="0"/>
              <a:t>Reduce outstanding loans </a:t>
            </a:r>
          </a:p>
          <a:p>
            <a:pPr lvl="1"/>
            <a:r>
              <a:rPr lang="en-CA" dirty="0" smtClean="0"/>
              <a:t>Sell natural resources (e.g. Gas) or other property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Solution:</a:t>
            </a:r>
          </a:p>
          <a:p>
            <a:pPr lvl="1"/>
            <a:r>
              <a:rPr lang="en-CA" dirty="0" smtClean="0"/>
              <a:t>Generational accounts</a:t>
            </a:r>
          </a:p>
          <a:p>
            <a:pPr lvl="1"/>
            <a:r>
              <a:rPr lang="en-CA" dirty="0" smtClean="0"/>
              <a:t>Complete balance sheets for the government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Figures for the Netherlands since 1994:</a:t>
            </a:r>
          </a:p>
          <a:p>
            <a:pPr lvl="1"/>
            <a:r>
              <a:rPr lang="en-CA" dirty="0" smtClean="0"/>
              <a:t>Gross debt decreased with 27% GDP</a:t>
            </a:r>
          </a:p>
          <a:p>
            <a:pPr lvl="1"/>
            <a:r>
              <a:rPr lang="en-CA" dirty="0" smtClean="0"/>
              <a:t>But no improvement in terms  of net worth: it decreased wit 14% GDP (selling equity, less loans to housing corporations and less natural gas reserves)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So, gross debt does not suffice, also generation accounts do not suffice, also net worth is needed:</a:t>
            </a:r>
          </a:p>
          <a:p>
            <a:pPr lvl="1"/>
            <a:r>
              <a:rPr lang="en-CA" dirty="0" smtClean="0"/>
              <a:t>Gives a different picture of past performance  (much better than gross debt)</a:t>
            </a:r>
          </a:p>
          <a:p>
            <a:pPr lvl="1"/>
            <a:r>
              <a:rPr lang="en-CA" dirty="0" smtClean="0"/>
              <a:t>Is important for the link to generational accounts: how can gross debt go down while CPB claims there still remain problems with the </a:t>
            </a:r>
            <a:r>
              <a:rPr lang="en-CA" dirty="0" err="1" smtClean="0"/>
              <a:t>substainability</a:t>
            </a:r>
            <a:r>
              <a:rPr lang="en-CA" dirty="0" smtClean="0"/>
              <a:t> of Dutch public finance? Data users and politicians do not understand that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Yesterday: Use of national accounts:</a:t>
            </a:r>
          </a:p>
          <a:p>
            <a:pPr lvl="1"/>
            <a:r>
              <a:rPr lang="en-CA" dirty="0" smtClean="0"/>
              <a:t>Historical overview</a:t>
            </a:r>
          </a:p>
          <a:p>
            <a:pPr lvl="1"/>
            <a:r>
              <a:rPr lang="en-CA" dirty="0" smtClean="0"/>
              <a:t>The Dutch case</a:t>
            </a:r>
          </a:p>
          <a:p>
            <a:pPr lvl="1"/>
            <a:r>
              <a:rPr lang="en-CA" dirty="0" smtClean="0"/>
              <a:t>See presentation and paper on website conference (in general: </a:t>
            </a:r>
            <a:r>
              <a:rPr lang="en-CA" dirty="0" err="1" smtClean="0"/>
              <a:t>google</a:t>
            </a:r>
            <a:r>
              <a:rPr lang="en-CA" dirty="0" smtClean="0"/>
              <a:t> “frits </a:t>
            </a:r>
            <a:r>
              <a:rPr lang="en-CA" dirty="0" err="1" smtClean="0"/>
              <a:t>bos</a:t>
            </a:r>
            <a:r>
              <a:rPr lang="en-CA" dirty="0" smtClean="0"/>
              <a:t> national accounts”)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Now: focus on European unification, a major case of administrative use of national accounts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EU-uses of national accounts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Member States contribution: percentage of GNI</a:t>
            </a:r>
          </a:p>
          <a:p>
            <a:r>
              <a:rPr lang="en-CA" dirty="0" smtClean="0"/>
              <a:t>Maximum total expenditure by EC: percentage of GNI (about 1%)</a:t>
            </a:r>
          </a:p>
          <a:p>
            <a:r>
              <a:rPr lang="en-CA" dirty="0" smtClean="0"/>
              <a:t>Agricultural policy: agricultural accounts showing also the development of farmer income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Regional policy: Low regional domestic product is yardstick for granting regional funds</a:t>
            </a:r>
          </a:p>
          <a:p>
            <a:r>
              <a:rPr lang="en-CA" dirty="0" smtClean="0"/>
              <a:t>Development aid: Low domestic product per capita is yardstick for granting aid</a:t>
            </a:r>
          </a:p>
          <a:p>
            <a:r>
              <a:rPr lang="en-CA" dirty="0" smtClean="0"/>
              <a:t>Monetary policy and public finance: government deficit and debt as a percentage of GDP; various other statistics, e.g. Financial accounts, economic growth figures and harmonized CPI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Productivity and growth policy (Lisbon agenda): economic growth figures, expenditure on R&amp;D and education as a percentage of GDP, EU-KLEMS</a:t>
            </a:r>
          </a:p>
          <a:p>
            <a:r>
              <a:rPr lang="en-CA" dirty="0" smtClean="0"/>
              <a:t>Social policy: European social protection statistics closely linked to national accounts concepts (includes now also info on pensions)</a:t>
            </a:r>
          </a:p>
          <a:p>
            <a:r>
              <a:rPr lang="en-CA" dirty="0" smtClean="0"/>
              <a:t>Defence policy: Expenditure on defence as a percentage of GDP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EU good user of national accounts:</a:t>
            </a:r>
          </a:p>
          <a:p>
            <a:pPr lvl="1"/>
            <a:r>
              <a:rPr lang="en-CA" dirty="0" smtClean="0"/>
              <a:t>Use for the right purposes (not better alternatives exist for such administrative uses)</a:t>
            </a:r>
          </a:p>
          <a:p>
            <a:pPr lvl="1"/>
            <a:r>
              <a:rPr lang="en-CA" dirty="0" smtClean="0"/>
              <a:t>Did not accept current state of European statistics but took a lot of measures to fit European national accounts statistics better to these data uses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Measures taken:</a:t>
            </a:r>
          </a:p>
          <a:p>
            <a:pPr lvl="1"/>
            <a:r>
              <a:rPr lang="en-CA" dirty="0" smtClean="0"/>
              <a:t>Extra money for many specific projects</a:t>
            </a:r>
          </a:p>
          <a:p>
            <a:pPr lvl="1"/>
            <a:r>
              <a:rPr lang="en-CA" dirty="0" smtClean="0"/>
              <a:t>Special committees on GNP and CMFB</a:t>
            </a:r>
          </a:p>
          <a:p>
            <a:pPr lvl="1"/>
            <a:r>
              <a:rPr lang="en-CA" dirty="0" smtClean="0"/>
              <a:t>Regulations  for extra/better inputs, e.g. Business registers, surveys on industries, more surveys on services, harmonised labour force survey, also abolition of intra-EU customs borders, so deterioration of Foreign trade statistics </a:t>
            </a:r>
          </a:p>
          <a:p>
            <a:pPr lvl="1"/>
            <a:r>
              <a:rPr lang="en-CA" dirty="0" smtClean="0"/>
              <a:t>New guidelines: ESA95 , handbook on price and volume measures, handbook on government deficit and debt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GNP Committee:</a:t>
            </a:r>
          </a:p>
          <a:p>
            <a:pPr lvl="1"/>
            <a:r>
              <a:rPr lang="en-CA" dirty="0" smtClean="0"/>
              <a:t>Jurisprudence on interpretation of ESA concepts, e.g. What are taxes on products and do the imputed services of owner-occupied dwelling include also holiday homes abroad and free standing garages? Input for ESA95, so in this respect more specific than SNA93</a:t>
            </a:r>
          </a:p>
          <a:p>
            <a:pPr lvl="1"/>
            <a:r>
              <a:rPr lang="en-CA" dirty="0" smtClean="0"/>
              <a:t>Unique documentation of data sources and compilation methods for GNP by country, plus discussions on their merits and limitations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828</Words>
  <Application>Microsoft Office PowerPoint</Application>
  <PresentationFormat>On-screen Show (4:3)</PresentationFormat>
  <Paragraphs>67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Use of national accounts: European unification </vt:lpstr>
      <vt:lpstr>Slide 2</vt:lpstr>
      <vt:lpstr>Slide 3</vt:lpstr>
      <vt:lpstr>EU-uses of national accounts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national accounts: European unification and the n ational accounts</dc:title>
  <dc:creator>Jeff</dc:creator>
  <cp:lastModifiedBy>Jeff</cp:lastModifiedBy>
  <cp:revision>16</cp:revision>
  <dcterms:created xsi:type="dcterms:W3CDTF">2008-05-16T13:25:23Z</dcterms:created>
  <dcterms:modified xsi:type="dcterms:W3CDTF">2008-05-16T15:24:27Z</dcterms:modified>
</cp:coreProperties>
</file>