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handoutMasterIdLst>
    <p:handoutMasterId r:id="rId19"/>
  </p:handoutMasterIdLst>
  <p:sldIdLst>
    <p:sldId id="256" r:id="rId2"/>
    <p:sldId id="267" r:id="rId3"/>
    <p:sldId id="273" r:id="rId4"/>
    <p:sldId id="257" r:id="rId5"/>
    <p:sldId id="260" r:id="rId6"/>
    <p:sldId id="258" r:id="rId7"/>
    <p:sldId id="261" r:id="rId8"/>
    <p:sldId id="262" r:id="rId9"/>
    <p:sldId id="265" r:id="rId10"/>
    <p:sldId id="266" r:id="rId11"/>
    <p:sldId id="263"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85059" autoAdjust="0"/>
  </p:normalViewPr>
  <p:slideViewPr>
    <p:cSldViewPr>
      <p:cViewPr varScale="1">
        <p:scale>
          <a:sx n="65" d="100"/>
          <a:sy n="65" d="100"/>
        </p:scale>
        <p:origin x="-131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64C1EA-89A2-4A4D-B208-6BE69DEB57B8}" type="datetimeFigureOut">
              <a:rPr lang="en-US" smtClean="0"/>
              <a:pPr/>
              <a:t>5/9/2008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336382-EFF7-46CA-A84C-6BB6ABABF84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663B98-BCD3-44D8-89B2-122467C446EB}" type="datetimeFigureOut">
              <a:rPr lang="en-US" smtClean="0"/>
              <a:pPr/>
              <a:t>5/9/2008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2A4125-87A3-487A-B62A-529DAD7A867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 </a:t>
            </a:r>
            <a:r>
              <a:rPr lang="en-US" dirty="0" err="1" smtClean="0"/>
              <a:t>organisation</a:t>
            </a:r>
            <a:r>
              <a:rPr lang="en-US" baseline="0" dirty="0" smtClean="0"/>
              <a:t> which commissions the project is the Asian Productivity </a:t>
            </a:r>
            <a:r>
              <a:rPr lang="en-US" baseline="0" dirty="0" err="1" smtClean="0"/>
              <a:t>Organisation</a:t>
            </a:r>
            <a:r>
              <a:rPr lang="en-US" baseline="0" dirty="0" smtClean="0"/>
              <a:t>: APO</a:t>
            </a:r>
          </a:p>
          <a:p>
            <a:pPr lvl="1">
              <a:buFont typeface="Arial" pitchFamily="34" charset="0"/>
              <a:buChar char="•"/>
            </a:pPr>
            <a:r>
              <a:rPr lang="en-US" baseline="0" dirty="0" smtClean="0"/>
              <a:t>Founded in 1961</a:t>
            </a:r>
          </a:p>
          <a:p>
            <a:pPr lvl="1">
              <a:buFont typeface="Arial" pitchFamily="34" charset="0"/>
              <a:buChar char="•"/>
            </a:pPr>
            <a:r>
              <a:rPr lang="en-US" baseline="0" dirty="0" smtClean="0"/>
              <a:t>A regional intergovernmental </a:t>
            </a:r>
            <a:r>
              <a:rPr lang="en-US" baseline="0" dirty="0" err="1" smtClean="0"/>
              <a:t>organisation</a:t>
            </a:r>
            <a:endParaRPr lang="en-US" baseline="0" dirty="0" smtClean="0"/>
          </a:p>
          <a:p>
            <a:pPr lvl="1">
              <a:buFont typeface="Arial" pitchFamily="34" charset="0"/>
              <a:buChar char="•"/>
            </a:pPr>
            <a:r>
              <a:rPr lang="en-US" baseline="0" dirty="0" smtClean="0"/>
              <a:t>Aim: to drive greater economic development via productivity enhancement in the Asia-Pacific Region</a:t>
            </a:r>
          </a:p>
          <a:p>
            <a:pPr lvl="0">
              <a:buFont typeface="Arial" pitchFamily="34" charset="0"/>
              <a:buChar char="•"/>
            </a:pPr>
            <a:r>
              <a:rPr lang="en-US" baseline="0" dirty="0" smtClean="0"/>
              <a:t>20 member countries are: Bangladesh, Cambodia, Republic of China, Fiji, Hong Kong, India, Indonesia, Islamic Republic of Iran, Japan, Republic of Korea, Lao PDR, Malaysia, Mongolia, Nepal, Pakistan, the Philippines, Singapore, Sri Lanka, Thailand and Vietnam. </a:t>
            </a:r>
          </a:p>
          <a:p>
            <a:pPr lvl="0">
              <a:buFont typeface="Arial" pitchFamily="34" charset="0"/>
              <a:buChar char="•"/>
            </a:pPr>
            <a:r>
              <a:rPr lang="en-US" baseline="0" dirty="0" smtClean="0"/>
              <a:t>The conspicuous omission from the group is of course PR China.  </a:t>
            </a:r>
          </a:p>
          <a:p>
            <a:pPr lvl="0">
              <a:buFont typeface="Arial" pitchFamily="34" charset="0"/>
              <a:buChar char="•"/>
            </a:pPr>
            <a:r>
              <a:rPr lang="en-US" baseline="0" dirty="0" smtClean="0"/>
              <a:t>Its secretariat is based in Tokyo</a:t>
            </a:r>
          </a:p>
          <a:p>
            <a:pPr lvl="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12A4125-87A3-487A-B62A-529DAD7A8675}" type="slidenum">
              <a:rPr lang="en-US" smtClean="0"/>
              <a:pPr/>
              <a:t>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improvement in aggregate </a:t>
            </a:r>
            <a:r>
              <a:rPr lang="en-US" dirty="0" err="1" smtClean="0"/>
              <a:t>labour</a:t>
            </a:r>
            <a:r>
              <a:rPr lang="en-US" dirty="0" smtClean="0"/>
              <a:t> productivity</a:t>
            </a:r>
            <a:r>
              <a:rPr lang="en-US" baseline="0" dirty="0" smtClean="0"/>
              <a:t> is a combination of two effects. It could reflect productivity gains within the industry sectors (the intra-</a:t>
            </a:r>
            <a:r>
              <a:rPr lang="en-US" baseline="0" dirty="0" err="1" smtClean="0"/>
              <a:t>sectoral</a:t>
            </a:r>
            <a:r>
              <a:rPr lang="en-US" baseline="0" dirty="0" smtClean="0"/>
              <a:t> effect) and /or the extent of resource allocation taking place in the economy from low-productive industries to high productive industries (the inter-</a:t>
            </a:r>
            <a:r>
              <a:rPr lang="en-US" baseline="0" dirty="0" err="1" smtClean="0"/>
              <a:t>sectoral</a:t>
            </a:r>
            <a:r>
              <a:rPr lang="en-US" baseline="0" dirty="0" smtClean="0"/>
              <a:t> effect). </a:t>
            </a:r>
            <a:endParaRPr lang="en-US" dirty="0" smtClean="0"/>
          </a:p>
          <a:p>
            <a:endParaRPr lang="en-US" dirty="0" smtClean="0"/>
          </a:p>
          <a:p>
            <a:r>
              <a:rPr lang="en-US" dirty="0" smtClean="0"/>
              <a:t>In this chart, average </a:t>
            </a:r>
            <a:r>
              <a:rPr lang="en-US" dirty="0" err="1" smtClean="0"/>
              <a:t>labour</a:t>
            </a:r>
            <a:r>
              <a:rPr lang="en-US" dirty="0" smtClean="0"/>
              <a:t> productivity growth per annum during the</a:t>
            </a:r>
            <a:r>
              <a:rPr lang="en-US" baseline="0" dirty="0" smtClean="0"/>
              <a:t> period of 2000-2005  is decomposed into its intra- and inter-</a:t>
            </a:r>
            <a:r>
              <a:rPr lang="en-US" baseline="0" dirty="0" err="1" smtClean="0"/>
              <a:t>sectoral</a:t>
            </a:r>
            <a:r>
              <a:rPr lang="en-US" baseline="0" dirty="0" smtClean="0"/>
              <a:t> effects. </a:t>
            </a:r>
          </a:p>
          <a:p>
            <a:endParaRPr lang="en-US" baseline="0" dirty="0" smtClean="0"/>
          </a:p>
          <a:p>
            <a:r>
              <a:rPr lang="en-US" dirty="0" smtClean="0"/>
              <a:t>As expected, aggregate</a:t>
            </a:r>
            <a:r>
              <a:rPr lang="en-US" baseline="0" dirty="0" smtClean="0"/>
              <a:t> </a:t>
            </a:r>
            <a:r>
              <a:rPr lang="en-US" baseline="0" dirty="0" err="1" smtClean="0"/>
              <a:t>labour</a:t>
            </a:r>
            <a:r>
              <a:rPr lang="en-US" baseline="0" dirty="0" smtClean="0"/>
              <a:t> productivity growth is predominantly explained by the improved performance </a:t>
            </a:r>
            <a:r>
              <a:rPr lang="en-US" baseline="0" dirty="0" err="1" smtClean="0"/>
              <a:t>wihin</a:t>
            </a:r>
            <a:r>
              <a:rPr lang="en-US" baseline="0" dirty="0" smtClean="0"/>
              <a:t> each industry sector (the intra-</a:t>
            </a:r>
            <a:r>
              <a:rPr lang="en-US" baseline="0" dirty="0" err="1" smtClean="0"/>
              <a:t>sectoral</a:t>
            </a:r>
            <a:r>
              <a:rPr lang="en-US" baseline="0" dirty="0" smtClean="0"/>
              <a:t> effect). Even so, the inter-</a:t>
            </a:r>
            <a:r>
              <a:rPr lang="en-US" baseline="0" dirty="0" err="1" smtClean="0"/>
              <a:t>sectoral</a:t>
            </a:r>
            <a:r>
              <a:rPr lang="en-US" baseline="0" dirty="0" smtClean="0"/>
              <a:t> effect can contribute up to 10 percent to </a:t>
            </a:r>
            <a:r>
              <a:rPr lang="en-US" baseline="0" dirty="0" err="1" smtClean="0"/>
              <a:t>labour</a:t>
            </a:r>
            <a:r>
              <a:rPr lang="en-US" baseline="0" dirty="0" smtClean="0"/>
              <a:t> productivity growth in Bangladesh or can drag </a:t>
            </a:r>
            <a:r>
              <a:rPr lang="en-US" baseline="0" dirty="0" err="1" smtClean="0"/>
              <a:t>labour</a:t>
            </a:r>
            <a:r>
              <a:rPr lang="en-US" baseline="0" dirty="0" smtClean="0"/>
              <a:t> productivity growth by up to 9.9 percent in Iran. </a:t>
            </a:r>
            <a:endParaRPr lang="en-US" dirty="0"/>
          </a:p>
        </p:txBody>
      </p:sp>
      <p:sp>
        <p:nvSpPr>
          <p:cNvPr id="4" name="Slide Number Placeholder 3"/>
          <p:cNvSpPr>
            <a:spLocks noGrp="1"/>
          </p:cNvSpPr>
          <p:nvPr>
            <p:ph type="sldNum" sz="quarter" idx="10"/>
          </p:nvPr>
        </p:nvSpPr>
        <p:spPr/>
        <p:txBody>
          <a:bodyPr/>
          <a:lstStyle/>
          <a:p>
            <a:fld id="{612A4125-87A3-487A-B62A-529DAD7A8675}"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2A4125-87A3-487A-B62A-529DAD7A8675}"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seek to denominate</a:t>
            </a:r>
            <a:r>
              <a:rPr lang="en-US" baseline="0" dirty="0" smtClean="0"/>
              <a:t> </a:t>
            </a:r>
            <a:r>
              <a:rPr lang="en-US" baseline="0" dirty="0" err="1" smtClean="0"/>
              <a:t>labour</a:t>
            </a:r>
            <a:r>
              <a:rPr lang="en-US" baseline="0" dirty="0" smtClean="0"/>
              <a:t> input in total actual hours worked. </a:t>
            </a:r>
            <a:endParaRPr lang="en-US" dirty="0"/>
          </a:p>
        </p:txBody>
      </p:sp>
      <p:sp>
        <p:nvSpPr>
          <p:cNvPr id="4" name="Slide Number Placeholder 3"/>
          <p:cNvSpPr>
            <a:spLocks noGrp="1"/>
          </p:cNvSpPr>
          <p:nvPr>
            <p:ph type="sldNum" sz="quarter" idx="10"/>
          </p:nvPr>
        </p:nvSpPr>
        <p:spPr/>
        <p:txBody>
          <a:bodyPr/>
          <a:lstStyle/>
          <a:p>
            <a:fld id="{612A4125-87A3-487A-B62A-529DAD7A8675}"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To identify common needs in the drive towards productivity</a:t>
            </a:r>
            <a:r>
              <a:rPr lang="en-US" baseline="0" dirty="0" smtClean="0"/>
              <a:t> so as to develop appropriate action plans that support its member countries’ efforts in economic development via productivity enhancement. </a:t>
            </a:r>
          </a:p>
          <a:p>
            <a:endParaRPr lang="en-US" baseline="0" dirty="0" smtClean="0"/>
          </a:p>
          <a:p>
            <a:r>
              <a:rPr lang="en-US" baseline="0" dirty="0" smtClean="0"/>
              <a:t>To support its role, APO conducts its own research and surveys, collecting data and formulating their own analysis. </a:t>
            </a:r>
          </a:p>
          <a:p>
            <a:endParaRPr lang="en-US" baseline="0" dirty="0" smtClean="0"/>
          </a:p>
          <a:p>
            <a:r>
              <a:rPr lang="en-US" baseline="0" dirty="0" smtClean="0"/>
              <a:t>Focus on individual country analysis without a common framework. </a:t>
            </a:r>
            <a:endParaRPr lang="en-US" dirty="0"/>
          </a:p>
        </p:txBody>
      </p:sp>
      <p:sp>
        <p:nvSpPr>
          <p:cNvPr id="4" name="Slide Number Placeholder 3"/>
          <p:cNvSpPr>
            <a:spLocks noGrp="1"/>
          </p:cNvSpPr>
          <p:nvPr>
            <p:ph type="sldNum" sz="quarter" idx="10"/>
          </p:nvPr>
        </p:nvSpPr>
        <p:spPr/>
        <p:txBody>
          <a:bodyPr/>
          <a:lstStyle/>
          <a:p>
            <a:fld id="{612A4125-87A3-487A-B62A-529DAD7A8675}"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APO</a:t>
            </a:r>
            <a:r>
              <a:rPr lang="en-US" baseline="0" dirty="0" smtClean="0"/>
              <a:t> Productivity </a:t>
            </a:r>
            <a:r>
              <a:rPr lang="en-US" baseline="0" dirty="0" err="1" smtClean="0"/>
              <a:t>Databook</a:t>
            </a:r>
            <a:r>
              <a:rPr lang="en-US" baseline="0" dirty="0" smtClean="0"/>
              <a:t> is the successor to the Asia-Pacific Productivity Data and Analysis.</a:t>
            </a:r>
          </a:p>
          <a:p>
            <a:endParaRPr lang="en-US" baseline="0" dirty="0" smtClean="0"/>
          </a:p>
          <a:p>
            <a:r>
              <a:rPr lang="en-US" baseline="0" dirty="0" smtClean="0"/>
              <a:t>That is, only for </a:t>
            </a:r>
            <a:r>
              <a:rPr lang="en-US" baseline="0" dirty="0" err="1" smtClean="0"/>
              <a:t>labour</a:t>
            </a:r>
            <a:r>
              <a:rPr lang="en-US" baseline="0" dirty="0" smtClean="0"/>
              <a:t> productivity calculations, not for TFP calculations. </a:t>
            </a:r>
          </a:p>
          <a:p>
            <a:endParaRPr lang="en-US" baseline="0" dirty="0" smtClean="0"/>
          </a:p>
          <a:p>
            <a:r>
              <a:rPr lang="en-US" baseline="0" dirty="0" smtClean="0"/>
              <a:t>Data cover APO member countries. The inclusion of the PR China brings the coverage of countries in the report to around 90 percent of the Asian population (according to the UN estimates), making it a more representative study of the Asian regional economy. </a:t>
            </a:r>
          </a:p>
          <a:p>
            <a:endParaRPr lang="en-US" baseline="0" dirty="0" smtClean="0"/>
          </a:p>
          <a:p>
            <a:r>
              <a:rPr lang="en-US" baseline="0" dirty="0" smtClean="0"/>
              <a:t>These features allow country analysis to be placed in the regional and global contexts and country performance to be compared with each other and over time. </a:t>
            </a:r>
            <a:endParaRPr lang="en-US" dirty="0"/>
          </a:p>
        </p:txBody>
      </p:sp>
      <p:sp>
        <p:nvSpPr>
          <p:cNvPr id="4" name="Slide Number Placeholder 3"/>
          <p:cNvSpPr>
            <a:spLocks noGrp="1"/>
          </p:cNvSpPr>
          <p:nvPr>
            <p:ph type="sldNum" sz="quarter" idx="10"/>
          </p:nvPr>
        </p:nvSpPr>
        <p:spPr/>
        <p:txBody>
          <a:bodyPr/>
          <a:lstStyle/>
          <a:p>
            <a:fld id="{612A4125-87A3-487A-B62A-529DAD7A8675}"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Column</a:t>
            </a:r>
            <a:r>
              <a:rPr lang="en-US" baseline="0" dirty="0" smtClean="0"/>
              <a:t> one shows the size of this country group relative to the US in 2005. APO countries together (excluding China) is already bigger the US. If China is included, Asia as a group is bigger than the US by 80 per cent.</a:t>
            </a:r>
          </a:p>
          <a:p>
            <a:endParaRPr lang="en-US" baseline="0" dirty="0" smtClean="0"/>
          </a:p>
          <a:p>
            <a:r>
              <a:rPr lang="en-US" baseline="0" dirty="0" smtClean="0"/>
              <a:t>However the region’s per capita income level is still very low, reaching only around 15 per cent that of the US in 2005, reflecting that Asia is the most populous region in the world. </a:t>
            </a:r>
            <a:endParaRPr lang="en-US" dirty="0" smtClean="0"/>
          </a:p>
          <a:p>
            <a:endParaRPr lang="en-US" dirty="0" smtClean="0"/>
          </a:p>
          <a:p>
            <a:r>
              <a:rPr lang="en-US" dirty="0" smtClean="0"/>
              <a:t>Per capita</a:t>
            </a:r>
            <a:r>
              <a:rPr lang="en-US" baseline="0" dirty="0" smtClean="0"/>
              <a:t> income level is determined by </a:t>
            </a:r>
            <a:r>
              <a:rPr lang="en-US" baseline="0" dirty="0" err="1" smtClean="0"/>
              <a:t>labour</a:t>
            </a:r>
            <a:r>
              <a:rPr lang="en-US" baseline="0" dirty="0" smtClean="0"/>
              <a:t> productivity and the </a:t>
            </a:r>
            <a:r>
              <a:rPr lang="en-US" baseline="0" dirty="0" err="1" smtClean="0"/>
              <a:t>labour</a:t>
            </a:r>
            <a:r>
              <a:rPr lang="en-US" baseline="0" dirty="0" smtClean="0"/>
              <a:t> </a:t>
            </a:r>
            <a:r>
              <a:rPr lang="en-US" baseline="0" dirty="0" err="1" smtClean="0"/>
              <a:t>utilisation</a:t>
            </a:r>
            <a:r>
              <a:rPr lang="en-US" baseline="0" dirty="0" smtClean="0"/>
              <a:t> rate. The level comparisons show that there is a lot of room for the Asian countries to catch up with the US while less so in the </a:t>
            </a:r>
            <a:r>
              <a:rPr lang="en-US" baseline="0" dirty="0" err="1" smtClean="0"/>
              <a:t>labour</a:t>
            </a:r>
            <a:r>
              <a:rPr lang="en-US" baseline="0" dirty="0" smtClean="0"/>
              <a:t> </a:t>
            </a:r>
            <a:r>
              <a:rPr lang="en-US" baseline="0" dirty="0" err="1" smtClean="0"/>
              <a:t>utilisation</a:t>
            </a:r>
            <a:r>
              <a:rPr lang="en-US" baseline="0" dirty="0" smtClean="0"/>
              <a:t> rate. In fact six out of 20 countries are already having </a:t>
            </a:r>
            <a:r>
              <a:rPr lang="en-US" baseline="0" dirty="0" err="1" smtClean="0"/>
              <a:t>labour</a:t>
            </a:r>
            <a:r>
              <a:rPr lang="en-US" baseline="0" dirty="0" smtClean="0"/>
              <a:t> </a:t>
            </a:r>
            <a:r>
              <a:rPr lang="en-US" baseline="0" dirty="0" err="1" smtClean="0"/>
              <a:t>utilisation</a:t>
            </a:r>
            <a:r>
              <a:rPr lang="en-US" baseline="0" dirty="0" smtClean="0"/>
              <a:t> rate higher than the US. </a:t>
            </a:r>
          </a:p>
          <a:p>
            <a:endParaRPr lang="en-US" baseline="0" dirty="0" smtClean="0"/>
          </a:p>
          <a:p>
            <a:r>
              <a:rPr lang="en-US" baseline="0" dirty="0" smtClean="0"/>
              <a:t>These averages however conceal the vast diversity of this country group. In our report, countries are split into four income groups for further analysis and comparisons. </a:t>
            </a:r>
          </a:p>
          <a:p>
            <a:endParaRPr lang="en-US" baseline="0" dirty="0" smtClean="0"/>
          </a:p>
          <a:p>
            <a:r>
              <a:rPr lang="en-US" baseline="0" dirty="0" smtClean="0"/>
              <a:t>We observe some evidence that </a:t>
            </a:r>
            <a:r>
              <a:rPr lang="en-US" baseline="0" dirty="0" err="1" smtClean="0"/>
              <a:t>labour</a:t>
            </a:r>
            <a:r>
              <a:rPr lang="en-US" baseline="0" dirty="0" smtClean="0"/>
              <a:t> productivity explains more the diversity in the progress of the countries in closing the income gap. </a:t>
            </a:r>
          </a:p>
          <a:p>
            <a:endParaRPr lang="en-US" baseline="0" dirty="0" smtClean="0"/>
          </a:p>
          <a:p>
            <a:r>
              <a:rPr lang="en-US" baseline="0" dirty="0" smtClean="0"/>
              <a:t>We observe that the Asian countries that caught up fast with the US in per capita income were also rapidly closing the </a:t>
            </a:r>
            <a:r>
              <a:rPr lang="en-US" baseline="0" dirty="0" err="1" smtClean="0"/>
              <a:t>labour</a:t>
            </a:r>
            <a:r>
              <a:rPr lang="en-US" baseline="0" dirty="0" smtClean="0"/>
              <a:t> productivity gap with the US, and had both the highest and a rising </a:t>
            </a:r>
            <a:r>
              <a:rPr lang="en-US" baseline="0" dirty="0" err="1" smtClean="0"/>
              <a:t>labour</a:t>
            </a:r>
            <a:r>
              <a:rPr lang="en-US" baseline="0" dirty="0" smtClean="0"/>
              <a:t> </a:t>
            </a:r>
            <a:r>
              <a:rPr lang="en-US" baseline="0" dirty="0" err="1" smtClean="0"/>
              <a:t>utilisation</a:t>
            </a:r>
            <a:r>
              <a:rPr lang="en-US" baseline="0" dirty="0" smtClean="0"/>
              <a:t> rate over the same period.</a:t>
            </a:r>
          </a:p>
          <a:p>
            <a:endParaRPr lang="en-US" baseline="0" dirty="0" smtClean="0"/>
          </a:p>
          <a:p>
            <a:r>
              <a:rPr lang="en-US" baseline="0" dirty="0" smtClean="0"/>
              <a:t>For countries where there was no catch or saw a decline in relative per capita income, it was their productivity performance that distinguished them. </a:t>
            </a:r>
            <a:endParaRPr lang="en-US" dirty="0" smtClean="0"/>
          </a:p>
          <a:p>
            <a:endParaRPr lang="en-US"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612A4125-87A3-487A-B62A-529DAD7A8675}"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baseline="0" dirty="0" smtClean="0"/>
              <a:t>Comparing the blue and red lines shows the divergence of fortunes of the two regions. While EU declines in its relative size, APO member countries as a group has been catching up with the US. </a:t>
            </a:r>
          </a:p>
          <a:p>
            <a:endParaRPr lang="en-US" baseline="0" dirty="0" smtClean="0"/>
          </a:p>
          <a:p>
            <a:r>
              <a:rPr lang="en-US" baseline="0" dirty="0" smtClean="0"/>
              <a:t>The difference between the green and red lines is accounted for by the inclusion of China, and clearly depicts the effect of economic acceleration in China. </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612A4125-87A3-487A-B62A-529DAD7A8675}"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In this chart we can see clearly that China accounts for 69.3 per</a:t>
            </a:r>
            <a:r>
              <a:rPr lang="en-US" baseline="0" dirty="0" smtClean="0"/>
              <a:t> cent of the recent expansion of the relative size of the region’s economy. This is followed by India which accounts for 20.2 per cent. </a:t>
            </a:r>
          </a:p>
          <a:p>
            <a:endParaRPr lang="en-US" baseline="0" dirty="0" smtClean="0"/>
          </a:p>
          <a:p>
            <a:r>
              <a:rPr lang="en-US" baseline="0" dirty="0" smtClean="0"/>
              <a:t>Japan is the only country which grew more slowly than the US during this period, as reflected in its negative contribution to regional relative growth.</a:t>
            </a:r>
            <a:endParaRPr lang="en-US" dirty="0"/>
          </a:p>
        </p:txBody>
      </p:sp>
      <p:sp>
        <p:nvSpPr>
          <p:cNvPr id="4" name="Slide Number Placeholder 3"/>
          <p:cNvSpPr>
            <a:spLocks noGrp="1"/>
          </p:cNvSpPr>
          <p:nvPr>
            <p:ph type="sldNum" sz="quarter" idx="10"/>
          </p:nvPr>
        </p:nvSpPr>
        <p:spPr/>
        <p:txBody>
          <a:bodyPr/>
          <a:lstStyle/>
          <a:p>
            <a:fld id="{612A4125-87A3-487A-B62A-529DAD7A8675}"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Per</a:t>
            </a:r>
            <a:r>
              <a:rPr lang="en-US" baseline="0" dirty="0" smtClean="0"/>
              <a:t> capita income growth = </a:t>
            </a:r>
            <a:r>
              <a:rPr lang="en-US" baseline="0" dirty="0" err="1" smtClean="0"/>
              <a:t>labour</a:t>
            </a:r>
            <a:r>
              <a:rPr lang="en-US" baseline="0" dirty="0" smtClean="0"/>
              <a:t> productivity growth + change in employment rate</a:t>
            </a:r>
          </a:p>
          <a:p>
            <a:endParaRPr lang="en-US" baseline="0" dirty="0" smtClean="0"/>
          </a:p>
          <a:p>
            <a:r>
              <a:rPr lang="en-US" baseline="0" dirty="0" smtClean="0"/>
              <a:t>China’s employment rate is the highest of all countries covered in this report. It was 59 per cent compared with 49 per cent in the US. </a:t>
            </a:r>
          </a:p>
          <a:p>
            <a:endParaRPr lang="en-US" baseline="0" dirty="0" smtClean="0"/>
          </a:p>
          <a:p>
            <a:r>
              <a:rPr lang="en-US" dirty="0" smtClean="0"/>
              <a:t>Although</a:t>
            </a:r>
            <a:r>
              <a:rPr lang="en-US" baseline="0" dirty="0" smtClean="0"/>
              <a:t> </a:t>
            </a:r>
            <a:r>
              <a:rPr lang="en-US" baseline="0" dirty="0" err="1" smtClean="0"/>
              <a:t>labour</a:t>
            </a:r>
            <a:r>
              <a:rPr lang="en-US" baseline="0" dirty="0" smtClean="0"/>
              <a:t> productivity growth also explained the majority of the per capita income growth in most Asian countries, the role played by employment rate should not be underestimated. In countries with positive </a:t>
            </a:r>
            <a:r>
              <a:rPr lang="en-US" baseline="0" dirty="0" err="1" smtClean="0"/>
              <a:t>labour</a:t>
            </a:r>
            <a:r>
              <a:rPr lang="en-US" baseline="0" dirty="0" smtClean="0"/>
              <a:t> productivity growth and a rising employment rate, the latter accounted for 30 percent of per capita income growth on average. </a:t>
            </a:r>
            <a:endParaRPr lang="en-US" dirty="0"/>
          </a:p>
        </p:txBody>
      </p:sp>
      <p:sp>
        <p:nvSpPr>
          <p:cNvPr id="4" name="Slide Number Placeholder 3"/>
          <p:cNvSpPr>
            <a:spLocks noGrp="1"/>
          </p:cNvSpPr>
          <p:nvPr>
            <p:ph type="sldNum" sz="quarter" idx="10"/>
          </p:nvPr>
        </p:nvSpPr>
        <p:spPr/>
        <p:txBody>
          <a:bodyPr/>
          <a:lstStyle/>
          <a:p>
            <a:fld id="{612A4125-87A3-487A-B62A-529DAD7A8675}"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baseline="0" dirty="0" smtClean="0"/>
              <a:t>Most Asian countries sustained faster </a:t>
            </a:r>
            <a:r>
              <a:rPr lang="en-US" baseline="0" dirty="0" err="1" smtClean="0"/>
              <a:t>labour</a:t>
            </a:r>
            <a:r>
              <a:rPr lang="en-US" baseline="0" dirty="0" smtClean="0"/>
              <a:t> productivity growth than the US in the recent periods and allow them to catch up with the US. </a:t>
            </a:r>
          </a:p>
          <a:p>
            <a:pPr marL="228600" indent="-228600">
              <a:buAutoNum type="arabicPeriod"/>
            </a:pPr>
            <a:r>
              <a:rPr lang="en-US" baseline="0" dirty="0" smtClean="0"/>
              <a:t>China’s </a:t>
            </a:r>
            <a:r>
              <a:rPr lang="en-US" baseline="0" dirty="0" err="1" smtClean="0"/>
              <a:t>labour</a:t>
            </a:r>
            <a:r>
              <a:rPr lang="en-US" baseline="0" dirty="0" smtClean="0"/>
              <a:t> productivity growth was four times that of the US on average per annum in the period of 2000-2005.</a:t>
            </a:r>
          </a:p>
          <a:p>
            <a:pPr marL="228600" indent="-228600">
              <a:buAutoNum type="arabicPeriod"/>
            </a:pPr>
            <a:r>
              <a:rPr lang="en-US" baseline="0" dirty="0" smtClean="0"/>
              <a:t>On average agriculture made the least contribution to </a:t>
            </a:r>
            <a:r>
              <a:rPr lang="en-US" baseline="0" dirty="0" err="1" smtClean="0"/>
              <a:t>labour</a:t>
            </a:r>
            <a:r>
              <a:rPr lang="en-US" baseline="0" dirty="0" smtClean="0"/>
              <a:t> productivity growth.</a:t>
            </a:r>
          </a:p>
          <a:p>
            <a:pPr marL="228600" indent="-228600">
              <a:buAutoNum type="arabicPeriod"/>
            </a:pPr>
            <a:r>
              <a:rPr lang="en-US" baseline="0" dirty="0" smtClean="0"/>
              <a:t>Manufacturing has been traditionally the driving force behind productivity growth. This is true in some countries: China, Korea, Thailand, Malaysia and Japan. </a:t>
            </a:r>
          </a:p>
          <a:p>
            <a:pPr marL="228600" indent="-228600">
              <a:buAutoNum type="arabicPeriod"/>
            </a:pPr>
            <a:r>
              <a:rPr lang="en-US" baseline="0" dirty="0" smtClean="0"/>
              <a:t>But somewhat surprising is the role that the service sector played. It is particularly prominent in India, the Philippines, Bangladesh and Taiwan. On average for the group, the service sector accounts for 46 % of </a:t>
            </a:r>
            <a:r>
              <a:rPr lang="en-US" baseline="0" dirty="0" err="1" smtClean="0"/>
              <a:t>labour</a:t>
            </a:r>
            <a:r>
              <a:rPr lang="en-US" baseline="0" dirty="0" smtClean="0"/>
              <a:t> productivity growth compared with 36 % by manufacturing in the period of 2000-2005. </a:t>
            </a:r>
          </a:p>
          <a:p>
            <a:pPr marL="228600" indent="-228600">
              <a:buAutoNum type="arabicPeriod"/>
            </a:pPr>
            <a:r>
              <a:rPr lang="en-US" baseline="0" dirty="0" smtClean="0"/>
              <a:t>Traditionally service sector made little contribution, if not a drag on, to </a:t>
            </a:r>
            <a:r>
              <a:rPr lang="en-US" baseline="0" dirty="0" err="1" smtClean="0"/>
              <a:t>labour</a:t>
            </a:r>
            <a:r>
              <a:rPr lang="en-US" baseline="0" dirty="0" smtClean="0"/>
              <a:t> productivity growth. Is this picture painted by the data suggesting that the impact of ICT is also felt in the Asian countries just like in the West, despite the very different economic development stages of the two groups of countries? If this is not reflecting data problems, then what is behind this strength of the service sector in Asia is an interesting question to ask. </a:t>
            </a:r>
          </a:p>
        </p:txBody>
      </p:sp>
      <p:sp>
        <p:nvSpPr>
          <p:cNvPr id="4" name="Slide Number Placeholder 3"/>
          <p:cNvSpPr>
            <a:spLocks noGrp="1"/>
          </p:cNvSpPr>
          <p:nvPr>
            <p:ph type="sldNum" sz="quarter" idx="10"/>
          </p:nvPr>
        </p:nvSpPr>
        <p:spPr/>
        <p:txBody>
          <a:bodyPr/>
          <a:lstStyle/>
          <a:p>
            <a:fld id="{612A4125-87A3-487A-B62A-529DAD7A8675}"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did</a:t>
            </a:r>
            <a:r>
              <a:rPr lang="en-US" baseline="0" dirty="0" smtClean="0"/>
              <a:t> attempt to seek some answer to that question with the data available in the database, although we cannot comment on their quality. We chart these data as supplied to us. </a:t>
            </a:r>
          </a:p>
          <a:p>
            <a:endParaRPr lang="en-US" baseline="0" dirty="0" smtClean="0"/>
          </a:p>
          <a:p>
            <a:r>
              <a:rPr lang="en-US" baseline="0" dirty="0" smtClean="0"/>
              <a:t>The service sector is divided into four subsectors. With the exception of the purple sector: Community, Social and Personal Services, the other three, to various extent, are potentially IT-using industries. With the exception of Iran and Malaysia, the purple sector made the least contribution to the service sector productivity growth. In Sir Lanka, Vietnam and Taiwan, it even made a negative contribution. </a:t>
            </a:r>
            <a:endParaRPr lang="en-US" dirty="0"/>
          </a:p>
        </p:txBody>
      </p:sp>
      <p:sp>
        <p:nvSpPr>
          <p:cNvPr id="4" name="Slide Number Placeholder 3"/>
          <p:cNvSpPr>
            <a:spLocks noGrp="1"/>
          </p:cNvSpPr>
          <p:nvPr>
            <p:ph type="sldNum" sz="quarter" idx="10"/>
          </p:nvPr>
        </p:nvSpPr>
        <p:spPr/>
        <p:txBody>
          <a:bodyPr/>
          <a:lstStyle/>
          <a:p>
            <a:fld id="{612A4125-87A3-487A-B62A-529DAD7A8675}"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737410B-0736-4804-83A2-23D85B0960BF}" type="datetimeFigureOut">
              <a:rPr lang="en-US" smtClean="0"/>
              <a:pPr/>
              <a:t>5/9/2008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D6F4718-8389-48C8-B32D-FEC146CB5B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37410B-0736-4804-83A2-23D85B0960BF}" type="datetimeFigureOut">
              <a:rPr lang="en-US" smtClean="0"/>
              <a:pPr/>
              <a:t>5/9/2008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6F4718-8389-48C8-B32D-FEC146CB5B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37410B-0736-4804-83A2-23D85B0960BF}" type="datetimeFigureOut">
              <a:rPr lang="en-US" smtClean="0"/>
              <a:pPr/>
              <a:t>5/9/2008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6F4718-8389-48C8-B32D-FEC146CB5B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37410B-0736-4804-83A2-23D85B0960BF}" type="datetimeFigureOut">
              <a:rPr lang="en-US" smtClean="0"/>
              <a:pPr/>
              <a:t>5/9/2008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6F4718-8389-48C8-B32D-FEC146CB5B4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737410B-0736-4804-83A2-23D85B0960BF}" type="datetimeFigureOut">
              <a:rPr lang="en-US" smtClean="0"/>
              <a:pPr/>
              <a:t>5/9/2008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6F4718-8389-48C8-B32D-FEC146CB5B4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737410B-0736-4804-83A2-23D85B0960BF}" type="datetimeFigureOut">
              <a:rPr lang="en-US" smtClean="0"/>
              <a:pPr/>
              <a:t>5/9/2008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6F4718-8389-48C8-B32D-FEC146CB5B4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737410B-0736-4804-83A2-23D85B0960BF}" type="datetimeFigureOut">
              <a:rPr lang="en-US" smtClean="0"/>
              <a:pPr/>
              <a:t>5/9/2008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D6F4718-8389-48C8-B32D-FEC146CB5B4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737410B-0736-4804-83A2-23D85B0960BF}" type="datetimeFigureOut">
              <a:rPr lang="en-US" smtClean="0"/>
              <a:pPr/>
              <a:t>5/9/2008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D6F4718-8389-48C8-B32D-FEC146CB5B4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737410B-0736-4804-83A2-23D85B0960BF}" type="datetimeFigureOut">
              <a:rPr lang="en-US" smtClean="0"/>
              <a:pPr/>
              <a:t>5/9/2008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D6F4718-8389-48C8-B32D-FEC146CB5B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737410B-0736-4804-83A2-23D85B0960BF}" type="datetimeFigureOut">
              <a:rPr lang="en-US" smtClean="0"/>
              <a:pPr/>
              <a:t>5/9/2008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6F4718-8389-48C8-B32D-FEC146CB5B4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737410B-0736-4804-83A2-23D85B0960BF}" type="datetimeFigureOut">
              <a:rPr lang="en-US" smtClean="0"/>
              <a:pPr/>
              <a:t>5/9/2008</a:t>
            </a:fld>
            <a:endParaRPr lang="en-US"/>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D6F4718-8389-48C8-B32D-FEC146CB5B45}" type="slidenum">
              <a:rPr lang="en-US" smtClean="0"/>
              <a:pPr/>
              <a:t>‹#›</a:t>
            </a:fld>
            <a:endParaRPr lang="en-US"/>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7" y="5001994"/>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3" y="5791254"/>
            <a:ext cx="3402315"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7" y="5001994"/>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3" y="5791254"/>
            <a:ext cx="3402315"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737410B-0736-4804-83A2-23D85B0960BF}" type="datetimeFigureOut">
              <a:rPr lang="en-US" smtClean="0"/>
              <a:pPr/>
              <a:t>5/9/2008</a:t>
            </a:fld>
            <a:endParaRPr lang="en-US"/>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4D6F4718-8389-48C8-B32D-FEC146CB5B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214422"/>
            <a:ext cx="7772400" cy="2044075"/>
          </a:xfrm>
        </p:spPr>
        <p:txBody>
          <a:bodyPr>
            <a:noAutofit/>
          </a:bodyPr>
          <a:lstStyle/>
          <a:p>
            <a:r>
              <a:rPr lang="en-US" sz="6600" dirty="0" smtClean="0"/>
              <a:t>APO Productivity Database Project</a:t>
            </a:r>
            <a:endParaRPr lang="en-US" sz="6600" dirty="0"/>
          </a:p>
        </p:txBody>
      </p:sp>
      <p:sp>
        <p:nvSpPr>
          <p:cNvPr id="3" name="Subtitle 2"/>
          <p:cNvSpPr>
            <a:spLocks noGrp="1"/>
          </p:cNvSpPr>
          <p:nvPr>
            <p:ph type="subTitle" idx="1"/>
          </p:nvPr>
        </p:nvSpPr>
        <p:spPr>
          <a:xfrm>
            <a:off x="857224" y="3429000"/>
            <a:ext cx="7772400" cy="1714512"/>
          </a:xfrm>
        </p:spPr>
        <p:txBody>
          <a:bodyPr>
            <a:noAutofit/>
          </a:bodyPr>
          <a:lstStyle/>
          <a:p>
            <a:r>
              <a:rPr lang="en-US" sz="2000" dirty="0" smtClean="0"/>
              <a:t>Presented by Eunice Lau</a:t>
            </a:r>
          </a:p>
          <a:p>
            <a:endParaRPr lang="en-US" sz="2000" dirty="0" smtClean="0"/>
          </a:p>
          <a:p>
            <a:r>
              <a:rPr lang="en-US" sz="2000" dirty="0" smtClean="0"/>
              <a:t>(with Koji Nomura and Hideyuki </a:t>
            </a:r>
            <a:r>
              <a:rPr lang="en-US" sz="2000" dirty="0" err="1" smtClean="0"/>
              <a:t>Mizobuchi</a:t>
            </a:r>
            <a:r>
              <a:rPr lang="en-US" sz="2000" dirty="0" smtClean="0"/>
              <a:t>)</a:t>
            </a:r>
          </a:p>
          <a:p>
            <a:r>
              <a:rPr lang="en-US" sz="2000" dirty="0" smtClean="0"/>
              <a:t>Keio University, Tokyo, Japan</a:t>
            </a:r>
          </a:p>
          <a:p>
            <a:endParaRPr lang="en-US" sz="2000" dirty="0" smtClean="0"/>
          </a:p>
        </p:txBody>
      </p:sp>
      <p:sp>
        <p:nvSpPr>
          <p:cNvPr id="5" name="TextBox 4"/>
          <p:cNvSpPr txBox="1"/>
          <p:nvPr/>
        </p:nvSpPr>
        <p:spPr>
          <a:xfrm>
            <a:off x="500034" y="5715016"/>
            <a:ext cx="5643602" cy="923330"/>
          </a:xfrm>
          <a:prstGeom prst="rect">
            <a:avLst/>
          </a:prstGeom>
          <a:noFill/>
        </p:spPr>
        <p:txBody>
          <a:bodyPr wrap="square" rtlCol="0">
            <a:spAutoFit/>
          </a:bodyPr>
          <a:lstStyle/>
          <a:p>
            <a:r>
              <a:rPr lang="en-US" dirty="0" smtClean="0"/>
              <a:t>The 2008 World Congress on National Accounts and Economic Performance Measures for Nations</a:t>
            </a:r>
          </a:p>
          <a:p>
            <a:endParaRPr lang="en-US" dirty="0"/>
          </a:p>
        </p:txBody>
      </p:sp>
      <p:pic>
        <p:nvPicPr>
          <p:cNvPr id="6" name="図 3" descr="APO_logo_orange_gif"/>
          <p:cNvPicPr/>
          <p:nvPr/>
        </p:nvPicPr>
        <p:blipFill>
          <a:blip r:embed="rId2"/>
          <a:srcRect/>
          <a:stretch>
            <a:fillRect/>
          </a:stretch>
        </p:blipFill>
        <p:spPr bwMode="auto">
          <a:xfrm>
            <a:off x="714348" y="642918"/>
            <a:ext cx="485775" cy="466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39784"/>
          </a:xfrm>
        </p:spPr>
        <p:txBody>
          <a:bodyPr>
            <a:normAutofit fontScale="90000"/>
          </a:bodyPr>
          <a:lstStyle/>
          <a:p>
            <a:r>
              <a:rPr lang="en-US" u="sng" dirty="0" smtClean="0"/>
              <a:t>Regional catch up-country origins </a:t>
            </a:r>
            <a:endParaRPr lang="en-US" u="sng" dirty="0"/>
          </a:p>
        </p:txBody>
      </p:sp>
      <p:pic>
        <p:nvPicPr>
          <p:cNvPr id="3074" name="Picture 2"/>
          <p:cNvPicPr>
            <a:picLocks noGrp="1" noChangeAspect="1" noChangeArrowheads="1"/>
          </p:cNvPicPr>
          <p:nvPr>
            <p:ph idx="1"/>
          </p:nvPr>
        </p:nvPicPr>
        <p:blipFill>
          <a:blip r:embed="rId3"/>
          <a:srcRect/>
          <a:stretch>
            <a:fillRect/>
          </a:stretch>
        </p:blipFill>
        <p:spPr bwMode="auto">
          <a:xfrm>
            <a:off x="500035" y="1500175"/>
            <a:ext cx="8286808" cy="4460415"/>
          </a:xfrm>
          <a:prstGeom prst="rect">
            <a:avLst/>
          </a:prstGeom>
          <a:noFill/>
          <a:ln w="9525">
            <a:noFill/>
            <a:miter lim="800000"/>
            <a:headEnd/>
            <a:tailEnd/>
          </a:ln>
          <a:effectLst/>
        </p:spPr>
      </p:pic>
      <p:sp>
        <p:nvSpPr>
          <p:cNvPr id="5" name="TextBox 4"/>
          <p:cNvSpPr txBox="1"/>
          <p:nvPr/>
        </p:nvSpPr>
        <p:spPr>
          <a:xfrm>
            <a:off x="500034" y="1071546"/>
            <a:ext cx="7500991" cy="369332"/>
          </a:xfrm>
          <a:prstGeom prst="rect">
            <a:avLst/>
          </a:prstGeom>
          <a:noFill/>
        </p:spPr>
        <p:txBody>
          <a:bodyPr wrap="square" rtlCol="0">
            <a:spAutoFit/>
          </a:bodyPr>
          <a:lstStyle/>
          <a:p>
            <a:r>
              <a:rPr lang="en-US" dirty="0" smtClean="0"/>
              <a:t>2000-2005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5" y="1142985"/>
            <a:ext cx="8229600" cy="500065"/>
          </a:xfrm>
        </p:spPr>
        <p:txBody>
          <a:bodyPr>
            <a:normAutofit lnSpcReduction="10000"/>
          </a:bodyPr>
          <a:lstStyle/>
          <a:p>
            <a:pPr>
              <a:buNone/>
            </a:pPr>
            <a:r>
              <a:rPr lang="en-US" sz="1800" dirty="0" smtClean="0"/>
              <a:t>Average per annum, 2000-2005</a:t>
            </a:r>
            <a:r>
              <a:rPr lang="en-US" dirty="0" smtClean="0"/>
              <a:t> </a:t>
            </a:r>
            <a:endParaRPr lang="en-US" dirty="0"/>
          </a:p>
        </p:txBody>
      </p:sp>
      <p:sp>
        <p:nvSpPr>
          <p:cNvPr id="3" name="Title 2"/>
          <p:cNvSpPr>
            <a:spLocks noGrp="1"/>
          </p:cNvSpPr>
          <p:nvPr>
            <p:ph type="title"/>
          </p:nvPr>
        </p:nvSpPr>
        <p:spPr/>
        <p:txBody>
          <a:bodyPr>
            <a:normAutofit/>
          </a:bodyPr>
          <a:lstStyle/>
          <a:p>
            <a:r>
              <a:rPr lang="en-US" u="sng" dirty="0" smtClean="0"/>
              <a:t>Per capita income growth</a:t>
            </a:r>
            <a:endParaRPr lang="en-US" sz="1800" b="0" dirty="0">
              <a:effectLst/>
            </a:endParaRPr>
          </a:p>
        </p:txBody>
      </p:sp>
      <p:pic>
        <p:nvPicPr>
          <p:cNvPr id="1031" name="Picture 7"/>
          <p:cNvPicPr>
            <a:picLocks noChangeAspect="1" noChangeArrowheads="1"/>
          </p:cNvPicPr>
          <p:nvPr/>
        </p:nvPicPr>
        <p:blipFill>
          <a:blip r:embed="rId3"/>
          <a:srcRect/>
          <a:stretch>
            <a:fillRect/>
          </a:stretch>
        </p:blipFill>
        <p:spPr bwMode="auto">
          <a:xfrm>
            <a:off x="571472" y="1643051"/>
            <a:ext cx="8153400" cy="4518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u="sng" dirty="0" smtClean="0"/>
              <a:t>Industry origins of </a:t>
            </a:r>
            <a:r>
              <a:rPr lang="en-US" u="sng" dirty="0" err="1" smtClean="0"/>
              <a:t>labour</a:t>
            </a:r>
            <a:r>
              <a:rPr lang="en-US" u="sng" dirty="0" smtClean="0"/>
              <a:t> productivity growth</a:t>
            </a:r>
            <a:endParaRPr lang="en-US" u="sng" dirty="0"/>
          </a:p>
        </p:txBody>
      </p:sp>
      <p:pic>
        <p:nvPicPr>
          <p:cNvPr id="2050" name="Picture 2"/>
          <p:cNvPicPr>
            <a:picLocks noGrp="1" noChangeAspect="1" noChangeArrowheads="1"/>
          </p:cNvPicPr>
          <p:nvPr>
            <p:ph idx="1"/>
          </p:nvPr>
        </p:nvPicPr>
        <p:blipFill>
          <a:blip r:embed="rId3"/>
          <a:srcRect/>
          <a:stretch>
            <a:fillRect/>
          </a:stretch>
        </p:blipFill>
        <p:spPr bwMode="auto">
          <a:xfrm>
            <a:off x="928662" y="1857364"/>
            <a:ext cx="7904829" cy="4494073"/>
          </a:xfrm>
          <a:prstGeom prst="rect">
            <a:avLst/>
          </a:prstGeom>
          <a:noFill/>
          <a:ln w="9525">
            <a:noFill/>
            <a:miter lim="800000"/>
            <a:headEnd/>
            <a:tailEnd/>
          </a:ln>
          <a:effectLst/>
        </p:spPr>
      </p:pic>
      <p:sp>
        <p:nvSpPr>
          <p:cNvPr id="5" name="TextBox 4"/>
          <p:cNvSpPr txBox="1"/>
          <p:nvPr/>
        </p:nvSpPr>
        <p:spPr>
          <a:xfrm>
            <a:off x="571472" y="1428736"/>
            <a:ext cx="6858048" cy="369332"/>
          </a:xfrm>
          <a:prstGeom prst="rect">
            <a:avLst/>
          </a:prstGeom>
          <a:noFill/>
        </p:spPr>
        <p:txBody>
          <a:bodyPr wrap="square" rtlCol="0">
            <a:spAutoFit/>
          </a:bodyPr>
          <a:lstStyle/>
          <a:p>
            <a:r>
              <a:rPr lang="en-US" dirty="0" smtClean="0"/>
              <a:t>Average growth per annum, 2000-2005</a:t>
            </a:r>
            <a:endParaRPr lang="en-US" dirty="0"/>
          </a:p>
        </p:txBody>
      </p:sp>
      <p:sp>
        <p:nvSpPr>
          <p:cNvPr id="6" name="Oval 5"/>
          <p:cNvSpPr/>
          <p:nvPr/>
        </p:nvSpPr>
        <p:spPr>
          <a:xfrm>
            <a:off x="6072198" y="3929066"/>
            <a:ext cx="285752" cy="1071570"/>
          </a:xfrm>
          <a:prstGeom prst="ellipse">
            <a:avLst/>
          </a:prstGeom>
          <a:noFill/>
          <a:ln w="349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u="sng" dirty="0" smtClean="0"/>
              <a:t>Composition of service sector </a:t>
            </a:r>
            <a:r>
              <a:rPr lang="en-US" u="sng" dirty="0" err="1" smtClean="0"/>
              <a:t>labour</a:t>
            </a:r>
            <a:r>
              <a:rPr lang="en-US" u="sng" dirty="0" smtClean="0"/>
              <a:t> productivity growth</a:t>
            </a:r>
            <a:endParaRPr lang="en-US" u="sng" dirty="0"/>
          </a:p>
        </p:txBody>
      </p:sp>
      <p:pic>
        <p:nvPicPr>
          <p:cNvPr id="3074" name="Picture 2"/>
          <p:cNvPicPr>
            <a:picLocks noGrp="1" noChangeAspect="1" noChangeArrowheads="1"/>
          </p:cNvPicPr>
          <p:nvPr>
            <p:ph idx="1"/>
          </p:nvPr>
        </p:nvPicPr>
        <p:blipFill>
          <a:blip r:embed="rId3"/>
          <a:srcRect/>
          <a:stretch>
            <a:fillRect/>
          </a:stretch>
        </p:blipFill>
        <p:spPr bwMode="auto">
          <a:xfrm>
            <a:off x="571472" y="1857364"/>
            <a:ext cx="8215370" cy="4332961"/>
          </a:xfrm>
          <a:prstGeom prst="rect">
            <a:avLst/>
          </a:prstGeom>
          <a:noFill/>
          <a:ln w="9525">
            <a:noFill/>
            <a:miter lim="800000"/>
            <a:headEnd/>
            <a:tailEnd/>
          </a:ln>
          <a:effectLst/>
        </p:spPr>
      </p:pic>
      <p:sp>
        <p:nvSpPr>
          <p:cNvPr id="5" name="TextBox 4"/>
          <p:cNvSpPr txBox="1"/>
          <p:nvPr/>
        </p:nvSpPr>
        <p:spPr>
          <a:xfrm>
            <a:off x="571472" y="1428736"/>
            <a:ext cx="6643734" cy="369332"/>
          </a:xfrm>
          <a:prstGeom prst="rect">
            <a:avLst/>
          </a:prstGeom>
          <a:noFill/>
        </p:spPr>
        <p:txBody>
          <a:bodyPr wrap="square" rtlCol="0">
            <a:spAutoFit/>
          </a:bodyPr>
          <a:lstStyle/>
          <a:p>
            <a:r>
              <a:rPr lang="en-US" dirty="0" smtClean="0"/>
              <a:t>Average growth per annum, 2000-2005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011222"/>
          </a:xfrm>
        </p:spPr>
        <p:txBody>
          <a:bodyPr>
            <a:normAutofit fontScale="90000"/>
          </a:bodyPr>
          <a:lstStyle/>
          <a:p>
            <a:r>
              <a:rPr lang="en-US" u="sng" dirty="0" smtClean="0"/>
              <a:t>Intra- and inter-</a:t>
            </a:r>
            <a:r>
              <a:rPr lang="en-US" u="sng" dirty="0" err="1" smtClean="0"/>
              <a:t>sectoral</a:t>
            </a:r>
            <a:r>
              <a:rPr lang="en-US" u="sng" dirty="0" smtClean="0"/>
              <a:t> effects</a:t>
            </a:r>
            <a:endParaRPr lang="en-US" u="sng" dirty="0"/>
          </a:p>
        </p:txBody>
      </p:sp>
      <p:pic>
        <p:nvPicPr>
          <p:cNvPr id="4098" name="Picture 2"/>
          <p:cNvPicPr>
            <a:picLocks noChangeAspect="1" noChangeArrowheads="1"/>
          </p:cNvPicPr>
          <p:nvPr/>
        </p:nvPicPr>
        <p:blipFill>
          <a:blip r:embed="rId3"/>
          <a:srcRect/>
          <a:stretch>
            <a:fillRect/>
          </a:stretch>
        </p:blipFill>
        <p:spPr bwMode="auto">
          <a:xfrm>
            <a:off x="1142976" y="1357298"/>
            <a:ext cx="7643866" cy="5000660"/>
          </a:xfrm>
          <a:prstGeom prst="rect">
            <a:avLst/>
          </a:prstGeom>
          <a:noFill/>
          <a:ln w="9525">
            <a:noFill/>
            <a:miter lim="800000"/>
            <a:headEnd/>
            <a:tailEnd/>
          </a:ln>
          <a:effectLst/>
        </p:spPr>
      </p:pic>
      <p:sp>
        <p:nvSpPr>
          <p:cNvPr id="5" name="TextBox 4"/>
          <p:cNvSpPr txBox="1"/>
          <p:nvPr/>
        </p:nvSpPr>
        <p:spPr>
          <a:xfrm>
            <a:off x="571472" y="1071546"/>
            <a:ext cx="8572528" cy="369332"/>
          </a:xfrm>
          <a:prstGeom prst="rect">
            <a:avLst/>
          </a:prstGeom>
          <a:noFill/>
        </p:spPr>
        <p:txBody>
          <a:bodyPr wrap="square" rtlCol="0">
            <a:spAutoFit/>
          </a:bodyPr>
          <a:lstStyle/>
          <a:p>
            <a:r>
              <a:rPr lang="en-US" dirty="0" smtClean="0"/>
              <a:t>2000-2005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85861"/>
            <a:ext cx="8229600" cy="4721432"/>
          </a:xfrm>
        </p:spPr>
        <p:txBody>
          <a:bodyPr/>
          <a:lstStyle/>
          <a:p>
            <a:r>
              <a:rPr lang="en-US" dirty="0" smtClean="0"/>
              <a:t>Work has already started!</a:t>
            </a:r>
          </a:p>
          <a:p>
            <a:endParaRPr lang="en-US" dirty="0" smtClean="0"/>
          </a:p>
          <a:p>
            <a:r>
              <a:rPr lang="en-US" dirty="0" smtClean="0"/>
              <a:t>Questionnaire  </a:t>
            </a:r>
          </a:p>
          <a:p>
            <a:pPr lvl="1"/>
            <a:r>
              <a:rPr lang="en-US" dirty="0" smtClean="0"/>
              <a:t>data comparability issues</a:t>
            </a:r>
          </a:p>
          <a:p>
            <a:pPr lvl="1"/>
            <a:r>
              <a:rPr lang="en-US" dirty="0" smtClean="0"/>
              <a:t>adjustments where deemed necessary</a:t>
            </a:r>
          </a:p>
          <a:p>
            <a:pPr lvl="1"/>
            <a:endParaRPr lang="en-US" dirty="0" smtClean="0"/>
          </a:p>
          <a:p>
            <a:r>
              <a:rPr lang="en-US" dirty="0" smtClean="0"/>
              <a:t>Quality of analysis will improve with </a:t>
            </a:r>
          </a:p>
          <a:p>
            <a:pPr lvl="1"/>
            <a:r>
              <a:rPr lang="en-US" dirty="0" smtClean="0"/>
              <a:t>a better understanding of the dataset; and</a:t>
            </a:r>
          </a:p>
          <a:p>
            <a:pPr lvl="1"/>
            <a:r>
              <a:rPr lang="en-US" dirty="0" smtClean="0"/>
              <a:t>improved cross-country data comparability</a:t>
            </a:r>
          </a:p>
          <a:p>
            <a:endParaRPr lang="en-US" dirty="0" smtClean="0"/>
          </a:p>
          <a:p>
            <a:endParaRPr lang="en-US" dirty="0"/>
          </a:p>
        </p:txBody>
      </p:sp>
      <p:sp>
        <p:nvSpPr>
          <p:cNvPr id="3" name="Title 2"/>
          <p:cNvSpPr>
            <a:spLocks noGrp="1"/>
          </p:cNvSpPr>
          <p:nvPr>
            <p:ph type="title"/>
          </p:nvPr>
        </p:nvSpPr>
        <p:spPr/>
        <p:txBody>
          <a:bodyPr/>
          <a:lstStyle/>
          <a:p>
            <a:r>
              <a:rPr lang="en-US" u="sng" dirty="0" smtClean="0"/>
              <a:t>Future steps: </a:t>
            </a:r>
            <a:r>
              <a:rPr lang="en-US" u="sng" dirty="0" err="1" smtClean="0"/>
              <a:t>Databook</a:t>
            </a:r>
            <a:r>
              <a:rPr lang="en-US" u="sng" dirty="0" smtClean="0"/>
              <a:t> 2009</a:t>
            </a:r>
            <a:endParaRPr lang="en-US"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0" end="0"/>
                                            </p:txEl>
                                          </p:spTgt>
                                        </p:tgtEl>
                                        <p:attrNameLst>
                                          <p:attrName>ppt_c</p:attrName>
                                        </p:attrNameLst>
                                      </p:cBhvr>
                                      <p:to>
                                        <a:srgbClr val="777777"/>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2" end="2"/>
                                            </p:txEl>
                                          </p:spTgt>
                                        </p:tgtEl>
                                        <p:attrNameLst>
                                          <p:attrName>ppt_c</p:attrName>
                                        </p:attrNameLst>
                                      </p:cBhvr>
                                      <p:to>
                                        <a:srgbClr val="777777"/>
                                      </p:to>
                                    </p:animClr>
                                  </p:subTnLst>
                                </p:cTn>
                              </p:par>
                              <p:par>
                                <p:cTn id="15" presetID="2" presetClass="entr" presetSubtype="8"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3" end="3"/>
                                            </p:txEl>
                                          </p:spTgt>
                                        </p:tgtEl>
                                        <p:attrNameLst>
                                          <p:attrName>ppt_c</p:attrName>
                                        </p:attrNameLst>
                                      </p:cBhvr>
                                      <p:to>
                                        <a:srgbClr val="777777"/>
                                      </p:to>
                                    </p:animClr>
                                  </p:subTnLst>
                                </p:cTn>
                              </p:par>
                              <p:par>
                                <p:cTn id="19" presetID="2" presetClass="entr" presetSubtype="8" fill="hold" grpId="0"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additive="base">
                                        <p:cTn id="21"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4" end="4"/>
                                            </p:txEl>
                                          </p:spTgt>
                                        </p:tgtEl>
                                        <p:attrNameLst>
                                          <p:attrName>ppt_c</p:attrName>
                                        </p:attrNameLst>
                                      </p:cBhvr>
                                      <p:to>
                                        <a:srgbClr val="777777"/>
                                      </p:to>
                                    </p:animClr>
                                  </p:sub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6" end="6"/>
                                            </p:txEl>
                                          </p:spTgt>
                                        </p:tgtEl>
                                        <p:attrNameLst>
                                          <p:attrName>ppt_c</p:attrName>
                                        </p:attrNameLst>
                                      </p:cBhvr>
                                      <p:to>
                                        <a:srgbClr val="777777"/>
                                      </p:to>
                                    </p:animClr>
                                  </p:subTnLst>
                                </p:cTn>
                              </p:par>
                              <p:par>
                                <p:cTn id="29" presetID="2" presetClass="entr" presetSubtype="8" fill="hold" grpId="0"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7" end="7"/>
                                            </p:txEl>
                                          </p:spTgt>
                                        </p:tgtEl>
                                        <p:attrNameLst>
                                          <p:attrName>ppt_c</p:attrName>
                                        </p:attrNameLst>
                                      </p:cBhvr>
                                      <p:to>
                                        <a:srgbClr val="777777"/>
                                      </p:to>
                                    </p:animClr>
                                  </p:subTnLst>
                                </p:cTn>
                              </p:par>
                              <p:par>
                                <p:cTn id="33" presetID="2" presetClass="entr" presetSubtype="8" fill="hold" grpId="0" nodeType="with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8" end="8"/>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Total actual hours worked</a:t>
            </a:r>
          </a:p>
          <a:p>
            <a:endParaRPr lang="en-US" dirty="0" smtClean="0"/>
          </a:p>
          <a:p>
            <a:r>
              <a:rPr lang="en-US" dirty="0" smtClean="0"/>
              <a:t>Economic growth analysis</a:t>
            </a:r>
          </a:p>
          <a:p>
            <a:pPr lvl="1"/>
            <a:r>
              <a:rPr lang="en-US" dirty="0" smtClean="0"/>
              <a:t>In addition to industry origins,</a:t>
            </a:r>
          </a:p>
          <a:p>
            <a:pPr lvl="1"/>
            <a:r>
              <a:rPr lang="en-US" dirty="0" smtClean="0"/>
              <a:t>Contributions by final demand categories</a:t>
            </a:r>
          </a:p>
          <a:p>
            <a:pPr lvl="1"/>
            <a:r>
              <a:rPr lang="en-US" dirty="0" smtClean="0"/>
              <a:t>On the supply side, to account </a:t>
            </a:r>
            <a:r>
              <a:rPr lang="en-US" dirty="0" err="1" smtClean="0"/>
              <a:t>labour</a:t>
            </a:r>
            <a:r>
              <a:rPr lang="en-US" dirty="0" smtClean="0"/>
              <a:t> productivity growth by capital accumulation and TFP growth</a:t>
            </a:r>
          </a:p>
          <a:p>
            <a:pPr lvl="2"/>
            <a:r>
              <a:rPr lang="en-US" dirty="0" smtClean="0"/>
              <a:t>(construct capital services for countries which can supply the investment data)</a:t>
            </a:r>
          </a:p>
          <a:p>
            <a:pPr lvl="2"/>
            <a:endParaRPr lang="en-US" dirty="0" smtClean="0"/>
          </a:p>
          <a:p>
            <a:r>
              <a:rPr lang="en-US" dirty="0" smtClean="0"/>
              <a:t>Non-agriculture market sector</a:t>
            </a:r>
            <a:endParaRPr lang="en-US" dirty="0"/>
          </a:p>
        </p:txBody>
      </p:sp>
      <p:sp>
        <p:nvSpPr>
          <p:cNvPr id="3" name="Title 2"/>
          <p:cNvSpPr>
            <a:spLocks noGrp="1"/>
          </p:cNvSpPr>
          <p:nvPr>
            <p:ph type="title"/>
          </p:nvPr>
        </p:nvSpPr>
        <p:spPr/>
        <p:txBody>
          <a:bodyPr>
            <a:normAutofit fontScale="90000"/>
          </a:bodyPr>
          <a:lstStyle/>
          <a:p>
            <a:r>
              <a:rPr lang="en-US" u="sng" dirty="0" smtClean="0"/>
              <a:t>Refinements / additions to the current analytical framework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0" end="0"/>
                                            </p:txEl>
                                          </p:spTgt>
                                        </p:tgtEl>
                                        <p:attrNameLst>
                                          <p:attrName>ppt_c</p:attrName>
                                        </p:attrNameLst>
                                      </p:cBhvr>
                                      <p:to>
                                        <a:srgbClr val="777777"/>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2" end="2"/>
                                            </p:txEl>
                                          </p:spTgt>
                                        </p:tgtEl>
                                        <p:attrNameLst>
                                          <p:attrName>ppt_c</p:attrName>
                                        </p:attrNameLst>
                                      </p:cBhvr>
                                      <p:to>
                                        <a:srgbClr val="777777"/>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3" end="3"/>
                                            </p:txEl>
                                          </p:spTgt>
                                        </p:tgtEl>
                                        <p:attrNameLst>
                                          <p:attrName>ppt_c</p:attrName>
                                        </p:attrNameLst>
                                      </p:cBhvr>
                                      <p:to>
                                        <a:srgbClr val="777777"/>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4" end="4"/>
                                            </p:txEl>
                                          </p:spTgt>
                                        </p:tgtEl>
                                        <p:attrNameLst>
                                          <p:attrName>ppt_c</p:attrName>
                                        </p:attrNameLst>
                                      </p:cBhvr>
                                      <p:to>
                                        <a:srgbClr val="777777"/>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5" end="5"/>
                                            </p:txEl>
                                          </p:spTgt>
                                        </p:tgtEl>
                                        <p:attrNameLst>
                                          <p:attrName>ppt_c</p:attrName>
                                        </p:attrNameLst>
                                      </p:cBhvr>
                                      <p:to>
                                        <a:srgbClr val="777777"/>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6" end="6"/>
                                            </p:txEl>
                                          </p:spTgt>
                                        </p:tgtEl>
                                        <p:attrNameLst>
                                          <p:attrName>ppt_c</p:attrName>
                                        </p:attrNameLst>
                                      </p:cBhvr>
                                      <p:to>
                                        <a:srgbClr val="777777"/>
                                      </p:to>
                                    </p:animClr>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8" end="8"/>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85861"/>
            <a:ext cx="8229600" cy="4721432"/>
          </a:xfrm>
        </p:spPr>
        <p:txBody>
          <a:bodyPr>
            <a:normAutofit/>
          </a:bodyPr>
          <a:lstStyle/>
          <a:p>
            <a:pPr>
              <a:buNone/>
            </a:pPr>
            <a:r>
              <a:rPr lang="en-US" b="1" dirty="0" smtClean="0"/>
              <a:t>Aim:</a:t>
            </a:r>
            <a:r>
              <a:rPr lang="en-US" dirty="0" smtClean="0"/>
              <a:t> to construct an international database</a:t>
            </a:r>
          </a:p>
          <a:p>
            <a:pPr>
              <a:buNone/>
            </a:pPr>
            <a:endParaRPr lang="en-US" dirty="0" smtClean="0"/>
          </a:p>
          <a:p>
            <a:r>
              <a:rPr lang="en-US" dirty="0" smtClean="0"/>
              <a:t>for growth accounting;</a:t>
            </a:r>
          </a:p>
          <a:p>
            <a:r>
              <a:rPr lang="en-US" dirty="0" smtClean="0"/>
              <a:t>of </a:t>
            </a:r>
            <a:r>
              <a:rPr lang="en-US" dirty="0" err="1" smtClean="0"/>
              <a:t>harmonaised</a:t>
            </a:r>
            <a:r>
              <a:rPr lang="en-US" dirty="0" smtClean="0"/>
              <a:t> data and methods as much as possible;</a:t>
            </a:r>
          </a:p>
          <a:p>
            <a:r>
              <a:rPr lang="en-US" dirty="0" smtClean="0"/>
              <a:t>covering APO member countries;</a:t>
            </a:r>
          </a:p>
          <a:p>
            <a:r>
              <a:rPr lang="en-US" dirty="0" smtClean="0"/>
              <a:t>China, US and EU15 as reference economies;</a:t>
            </a:r>
          </a:p>
          <a:p>
            <a:r>
              <a:rPr lang="en-US" dirty="0" smtClean="0"/>
              <a:t>Considering to include Australia.</a:t>
            </a:r>
          </a:p>
        </p:txBody>
      </p:sp>
      <p:sp>
        <p:nvSpPr>
          <p:cNvPr id="3" name="Title 2"/>
          <p:cNvSpPr>
            <a:spLocks noGrp="1"/>
          </p:cNvSpPr>
          <p:nvPr>
            <p:ph type="title"/>
          </p:nvPr>
        </p:nvSpPr>
        <p:spPr/>
        <p:txBody>
          <a:bodyPr>
            <a:normAutofit fontScale="90000"/>
          </a:bodyPr>
          <a:lstStyle/>
          <a:p>
            <a:r>
              <a:rPr lang="en-US" u="sng" dirty="0" smtClean="0"/>
              <a:t>APO Productivity Database Project</a:t>
            </a:r>
            <a:endParaRPr lang="en-US"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0" end="0"/>
                                            </p:txEl>
                                          </p:spTgt>
                                        </p:tgtEl>
                                        <p:attrNameLst>
                                          <p:attrName>ppt_c</p:attrName>
                                        </p:attrNameLst>
                                      </p:cBhvr>
                                      <p:to>
                                        <a:srgbClr val="777777"/>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2" end="2"/>
                                            </p:txEl>
                                          </p:spTgt>
                                        </p:tgtEl>
                                        <p:attrNameLst>
                                          <p:attrName>ppt_c</p:attrName>
                                        </p:attrNameLst>
                                      </p:cBhvr>
                                      <p:to>
                                        <a:srgbClr val="777777"/>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3" end="3"/>
                                            </p:txEl>
                                          </p:spTgt>
                                        </p:tgtEl>
                                        <p:attrNameLst>
                                          <p:attrName>ppt_c</p:attrName>
                                        </p:attrNameLst>
                                      </p:cBhvr>
                                      <p:to>
                                        <a:srgbClr val="777777"/>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4" end="4"/>
                                            </p:txEl>
                                          </p:spTgt>
                                        </p:tgtEl>
                                        <p:attrNameLst>
                                          <p:attrName>ppt_c</p:attrName>
                                        </p:attrNameLst>
                                      </p:cBhvr>
                                      <p:to>
                                        <a:srgbClr val="777777"/>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5" end="5"/>
                                            </p:txEl>
                                          </p:spTgt>
                                        </p:tgtEl>
                                        <p:attrNameLst>
                                          <p:attrName>ppt_c</p:attrName>
                                        </p:attrNameLst>
                                      </p:cBhvr>
                                      <p:to>
                                        <a:srgbClr val="777777"/>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6" end="6"/>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Not about pushing the frontier of the methodology</a:t>
            </a:r>
          </a:p>
          <a:p>
            <a:endParaRPr lang="en-US" dirty="0" smtClean="0"/>
          </a:p>
          <a:p>
            <a:r>
              <a:rPr lang="en-US" dirty="0" smtClean="0"/>
              <a:t>But about extending the scope to cover a new country group </a:t>
            </a:r>
          </a:p>
          <a:p>
            <a:endParaRPr lang="en-US" dirty="0" smtClean="0"/>
          </a:p>
          <a:p>
            <a:r>
              <a:rPr lang="en-US" dirty="0" smtClean="0"/>
              <a:t>Mindful of practices of other established international databases</a:t>
            </a:r>
          </a:p>
          <a:p>
            <a:endParaRPr lang="en-US" dirty="0" smtClean="0"/>
          </a:p>
          <a:p>
            <a:r>
              <a:rPr lang="en-US" dirty="0" smtClean="0"/>
              <a:t>Important for the possibility of future joined-up analysis </a:t>
            </a:r>
          </a:p>
          <a:p>
            <a:endParaRPr lang="en-US" dirty="0"/>
          </a:p>
        </p:txBody>
      </p:sp>
      <p:sp>
        <p:nvSpPr>
          <p:cNvPr id="3" name="Title 2"/>
          <p:cNvSpPr>
            <a:spLocks noGrp="1"/>
          </p:cNvSpPr>
          <p:nvPr>
            <p:ph type="title"/>
          </p:nvPr>
        </p:nvSpPr>
        <p:spPr/>
        <p:txBody>
          <a:bodyPr>
            <a:normAutofit fontScale="90000"/>
          </a:bodyPr>
          <a:lstStyle/>
          <a:p>
            <a:r>
              <a:rPr lang="en-US" u="sng" dirty="0" smtClean="0"/>
              <a:t>APO Productivity Database Project</a:t>
            </a:r>
            <a:endParaRPr lang="en-US"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0" end="0"/>
                                            </p:txEl>
                                          </p:spTgt>
                                        </p:tgtEl>
                                        <p:attrNameLst>
                                          <p:attrName>ppt_c</p:attrName>
                                        </p:attrNameLst>
                                      </p:cBhvr>
                                      <p:to>
                                        <a:srgbClr val="777777"/>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2" end="2"/>
                                            </p:txEl>
                                          </p:spTgt>
                                        </p:tgtEl>
                                        <p:attrNameLst>
                                          <p:attrName>ppt_c</p:attrName>
                                        </p:attrNameLst>
                                      </p:cBhvr>
                                      <p:to>
                                        <a:srgbClr val="777777"/>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4" end="4"/>
                                            </p:txEl>
                                          </p:spTgt>
                                        </p:tgtEl>
                                        <p:attrNameLst>
                                          <p:attrName>ppt_c</p:attrName>
                                        </p:attrNameLst>
                                      </p:cBhvr>
                                      <p:to>
                                        <a:srgbClr val="777777"/>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6" end="6"/>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4792869"/>
          </a:xfrm>
        </p:spPr>
        <p:txBody>
          <a:bodyPr>
            <a:noAutofit/>
          </a:bodyPr>
          <a:lstStyle/>
          <a:p>
            <a:r>
              <a:rPr lang="en-US" sz="2400" dirty="0" smtClean="0">
                <a:cs typeface="Arial" pitchFamily="34" charset="0"/>
              </a:rPr>
              <a:t>Aim: to drive greater economic development via </a:t>
            </a:r>
            <a:r>
              <a:rPr lang="en-US" sz="2400" b="1" i="1" dirty="0" smtClean="0">
                <a:cs typeface="Arial" pitchFamily="34" charset="0"/>
              </a:rPr>
              <a:t>productivity</a:t>
            </a:r>
            <a:r>
              <a:rPr lang="en-US" sz="2400" dirty="0" smtClean="0">
                <a:cs typeface="Arial" pitchFamily="34" charset="0"/>
              </a:rPr>
              <a:t> enhancement in the Asia-Pacific Region</a:t>
            </a:r>
          </a:p>
          <a:p>
            <a:pPr lvl="1"/>
            <a:endParaRPr lang="en-US" sz="2800" dirty="0" smtClean="0">
              <a:latin typeface="Arial" pitchFamily="34" charset="0"/>
              <a:cs typeface="Arial" pitchFamily="34" charset="0"/>
            </a:endParaRPr>
          </a:p>
        </p:txBody>
      </p:sp>
      <p:sp>
        <p:nvSpPr>
          <p:cNvPr id="3" name="Title 2"/>
          <p:cNvSpPr>
            <a:spLocks noGrp="1"/>
          </p:cNvSpPr>
          <p:nvPr>
            <p:ph type="title"/>
          </p:nvPr>
        </p:nvSpPr>
        <p:spPr/>
        <p:txBody>
          <a:bodyPr/>
          <a:lstStyle/>
          <a:p>
            <a:r>
              <a:rPr lang="en-US" u="sng" dirty="0" smtClean="0"/>
              <a:t>Asian Productivity </a:t>
            </a:r>
            <a:r>
              <a:rPr lang="en-US" u="sng" dirty="0" err="1" smtClean="0"/>
              <a:t>Organisation</a:t>
            </a:r>
            <a:endParaRPr lang="en-US" u="sng" dirty="0"/>
          </a:p>
        </p:txBody>
      </p:sp>
      <p:pic>
        <p:nvPicPr>
          <p:cNvPr id="6" name="Content Placeholder 3" descr="member_countries.gif"/>
          <p:cNvPicPr>
            <a:picLocks noChangeAspect="1"/>
          </p:cNvPicPr>
          <p:nvPr/>
        </p:nvPicPr>
        <p:blipFill>
          <a:blip r:embed="rId3"/>
          <a:stretch>
            <a:fillRect/>
          </a:stretch>
        </p:blipFill>
        <p:spPr>
          <a:xfrm>
            <a:off x="1785918" y="2357430"/>
            <a:ext cx="6786611" cy="385765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214423"/>
            <a:ext cx="8229600" cy="4733753"/>
          </a:xfrm>
        </p:spPr>
        <p:txBody>
          <a:bodyPr>
            <a:noAutofit/>
          </a:bodyPr>
          <a:lstStyle/>
          <a:p>
            <a:r>
              <a:rPr lang="en-US" dirty="0" smtClean="0">
                <a:cs typeface="Arial" pitchFamily="34" charset="0"/>
              </a:rPr>
              <a:t>To identify common challenges </a:t>
            </a:r>
          </a:p>
          <a:p>
            <a:pPr>
              <a:buNone/>
            </a:pPr>
            <a:r>
              <a:rPr lang="en-US" dirty="0" smtClean="0">
                <a:cs typeface="Arial" pitchFamily="34" charset="0"/>
              </a:rPr>
              <a:t>		→ action plans</a:t>
            </a:r>
          </a:p>
          <a:p>
            <a:r>
              <a:rPr lang="en-US" dirty="0" smtClean="0">
                <a:cs typeface="Arial" pitchFamily="34" charset="0"/>
              </a:rPr>
              <a:t>Research and surveys</a:t>
            </a:r>
          </a:p>
          <a:p>
            <a:pPr lvl="1"/>
            <a:r>
              <a:rPr lang="en-US" dirty="0" smtClean="0">
                <a:cs typeface="Arial" pitchFamily="34" charset="0"/>
              </a:rPr>
              <a:t>data and analysis</a:t>
            </a:r>
          </a:p>
          <a:p>
            <a:pPr lvl="1"/>
            <a:endParaRPr lang="en-US" sz="3200" dirty="0" smtClean="0">
              <a:cs typeface="Arial" pitchFamily="34" charset="0"/>
            </a:endParaRPr>
          </a:p>
          <a:p>
            <a:r>
              <a:rPr lang="en-US" dirty="0" smtClean="0">
                <a:cs typeface="Arial" pitchFamily="34" charset="0"/>
              </a:rPr>
              <a:t>APO data compilation effort started in 2001</a:t>
            </a:r>
          </a:p>
          <a:p>
            <a:pPr lvl="1"/>
            <a:r>
              <a:rPr lang="en-US" dirty="0" err="1" smtClean="0">
                <a:cs typeface="Arial" pitchFamily="34" charset="0"/>
              </a:rPr>
              <a:t>Labour</a:t>
            </a:r>
            <a:r>
              <a:rPr lang="en-US" dirty="0" smtClean="0">
                <a:cs typeface="Arial" pitchFamily="34" charset="0"/>
              </a:rPr>
              <a:t> Productivity </a:t>
            </a:r>
            <a:r>
              <a:rPr lang="en-US" dirty="0" err="1" smtClean="0">
                <a:cs typeface="Arial" pitchFamily="34" charset="0"/>
              </a:rPr>
              <a:t>Databook</a:t>
            </a:r>
            <a:r>
              <a:rPr lang="en-US" dirty="0" smtClean="0">
                <a:cs typeface="Arial" pitchFamily="34" charset="0"/>
              </a:rPr>
              <a:t> Project</a:t>
            </a:r>
          </a:p>
          <a:p>
            <a:pPr lvl="1"/>
            <a:r>
              <a:rPr lang="en-US" dirty="0" smtClean="0">
                <a:cs typeface="Arial" pitchFamily="34" charset="0"/>
              </a:rPr>
              <a:t>Publication: </a:t>
            </a:r>
            <a:r>
              <a:rPr lang="en-US" i="1" dirty="0" smtClean="0">
                <a:cs typeface="Arial" pitchFamily="34" charset="0"/>
              </a:rPr>
              <a:t>Asia-Pacific Productivity Data and Analysis</a:t>
            </a:r>
          </a:p>
          <a:p>
            <a:pPr lvl="1"/>
            <a:r>
              <a:rPr lang="en-US" dirty="0" smtClean="0">
                <a:cs typeface="Arial" pitchFamily="34" charset="0"/>
              </a:rPr>
              <a:t>Focus: recent performance and individual country reports</a:t>
            </a:r>
          </a:p>
        </p:txBody>
      </p:sp>
      <p:sp>
        <p:nvSpPr>
          <p:cNvPr id="3" name="Title 2"/>
          <p:cNvSpPr>
            <a:spLocks noGrp="1"/>
          </p:cNvSpPr>
          <p:nvPr>
            <p:ph type="title"/>
          </p:nvPr>
        </p:nvSpPr>
        <p:spPr/>
        <p:txBody>
          <a:bodyPr/>
          <a:lstStyle/>
          <a:p>
            <a:r>
              <a:rPr lang="en-US" u="sng" dirty="0" smtClean="0"/>
              <a:t>APO research </a:t>
            </a:r>
            <a:endParaRPr lang="en-US"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0" end="0"/>
                                            </p:txEl>
                                          </p:spTgt>
                                        </p:tgtEl>
                                        <p:attrNameLst>
                                          <p:attrName>ppt_c</p:attrName>
                                        </p:attrNameLst>
                                      </p:cBhvr>
                                      <p:to>
                                        <a:srgbClr val="969696"/>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1" end="1"/>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2" end="2"/>
                                            </p:txEl>
                                          </p:spTgt>
                                        </p:tgtEl>
                                        <p:attrNameLst>
                                          <p:attrName>ppt_c</p:attrName>
                                        </p:attrNameLst>
                                      </p:cBhvr>
                                      <p:to>
                                        <a:srgbClr val="969696"/>
                                      </p:to>
                                    </p:animClr>
                                  </p:subTnLst>
                                </p:cTn>
                              </p:par>
                              <p:par>
                                <p:cTn id="21" presetID="2" presetClass="entr" presetSubtype="8"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3" end="3"/>
                                            </p:txEl>
                                          </p:spTgt>
                                        </p:tgtEl>
                                        <p:attrNameLst>
                                          <p:attrName>ppt_c</p:attrName>
                                        </p:attrNameLst>
                                      </p:cBhvr>
                                      <p:to>
                                        <a:srgbClr val="969696"/>
                                      </p:to>
                                    </p:animClr>
                                  </p:sub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5" end="5"/>
                                            </p:txEl>
                                          </p:spTgt>
                                        </p:tgtEl>
                                        <p:attrNameLst>
                                          <p:attrName>ppt_c</p:attrName>
                                        </p:attrNameLst>
                                      </p:cBhvr>
                                      <p:to>
                                        <a:srgbClr val="969696"/>
                                      </p:to>
                                    </p:animClr>
                                  </p:sub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6" end="6"/>
                                            </p:txEl>
                                          </p:spTgt>
                                        </p:tgtEl>
                                        <p:attrNameLst>
                                          <p:attrName>ppt_c</p:attrName>
                                        </p:attrNameLst>
                                      </p:cBhvr>
                                      <p:to>
                                        <a:srgbClr val="969696"/>
                                      </p:to>
                                    </p:animClr>
                                  </p:sub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anim calcmode="lin" valueType="num">
                                      <p:cBhvr additive="base">
                                        <p:cTn id="41"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2">
                                            <p:txEl>
                                              <p:pRg st="7" end="7"/>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7" end="7"/>
                                            </p:txEl>
                                          </p:spTgt>
                                        </p:tgtEl>
                                        <p:attrNameLst>
                                          <p:attrName>ppt_c</p:attrName>
                                        </p:attrNameLst>
                                      </p:cBhvr>
                                      <p:to>
                                        <a:srgbClr val="969696"/>
                                      </p:to>
                                    </p:animClr>
                                  </p:sub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 calcmode="lin" valueType="num">
                                      <p:cBhvr additive="base">
                                        <p:cTn id="47"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2">
                                            <p:txEl>
                                              <p:pRg st="8" end="8"/>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8" end="8"/>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7299"/>
            <a:ext cx="8229600" cy="4649994"/>
          </a:xfrm>
        </p:spPr>
        <p:txBody>
          <a:bodyPr>
            <a:normAutofit/>
          </a:bodyPr>
          <a:lstStyle/>
          <a:p>
            <a:r>
              <a:rPr lang="en-US" dirty="0" smtClean="0"/>
              <a:t>Launched in September 2007</a:t>
            </a:r>
          </a:p>
          <a:p>
            <a:r>
              <a:rPr lang="en-US" dirty="0" smtClean="0"/>
              <a:t>First task: </a:t>
            </a:r>
          </a:p>
          <a:p>
            <a:pPr lvl="1"/>
            <a:r>
              <a:rPr lang="en-US" dirty="0" smtClean="0"/>
              <a:t>to complete </a:t>
            </a:r>
            <a:r>
              <a:rPr lang="en-US" i="1" dirty="0" smtClean="0"/>
              <a:t>APO Productivity </a:t>
            </a:r>
            <a:r>
              <a:rPr lang="en-US" i="1" dirty="0" err="1" smtClean="0"/>
              <a:t>Databook</a:t>
            </a:r>
            <a:r>
              <a:rPr lang="en-US" i="1" dirty="0" smtClean="0"/>
              <a:t> 2008</a:t>
            </a:r>
            <a:endParaRPr lang="en-US" dirty="0" smtClean="0"/>
          </a:p>
          <a:p>
            <a:r>
              <a:rPr lang="en-US" dirty="0" smtClean="0"/>
              <a:t>APO Productivity </a:t>
            </a:r>
            <a:r>
              <a:rPr lang="en-US" dirty="0" err="1" smtClean="0"/>
              <a:t>Databook</a:t>
            </a:r>
            <a:r>
              <a:rPr lang="en-US" dirty="0" smtClean="0"/>
              <a:t> 2008 (March)</a:t>
            </a:r>
          </a:p>
          <a:p>
            <a:pPr lvl="1"/>
            <a:r>
              <a:rPr lang="en-US" dirty="0" smtClean="0"/>
              <a:t>Mark an important transition:</a:t>
            </a:r>
          </a:p>
          <a:p>
            <a:pPr lvl="1"/>
            <a:r>
              <a:rPr lang="en-US" dirty="0" smtClean="0"/>
              <a:t>Data collected under the old infrastructure of LPDB</a:t>
            </a:r>
          </a:p>
          <a:p>
            <a:pPr lvl="1"/>
            <a:r>
              <a:rPr lang="en-US" dirty="0" smtClean="0"/>
              <a:t>But a new analytical framework attempted</a:t>
            </a:r>
          </a:p>
          <a:p>
            <a:pPr lvl="2"/>
            <a:r>
              <a:rPr lang="en-US" dirty="0" smtClean="0"/>
              <a:t>A common framework</a:t>
            </a:r>
          </a:p>
          <a:p>
            <a:pPr lvl="2"/>
            <a:r>
              <a:rPr lang="en-US" dirty="0" smtClean="0"/>
              <a:t>Long time series (1975-2005)</a:t>
            </a:r>
          </a:p>
          <a:p>
            <a:pPr lvl="2"/>
            <a:r>
              <a:rPr lang="en-US" dirty="0" smtClean="0"/>
              <a:t>PR of China, EU15 and the US as reference</a:t>
            </a:r>
          </a:p>
          <a:p>
            <a:pPr lvl="2"/>
            <a:r>
              <a:rPr lang="en-US" dirty="0" smtClean="0"/>
              <a:t>The regional and global contexts</a:t>
            </a:r>
          </a:p>
          <a:p>
            <a:pPr lvl="1"/>
            <a:endParaRPr lang="en-US" dirty="0" smtClean="0"/>
          </a:p>
          <a:p>
            <a:pPr lvl="1">
              <a:buNone/>
            </a:pPr>
            <a:endParaRPr lang="en-US" dirty="0" smtClean="0"/>
          </a:p>
        </p:txBody>
      </p:sp>
      <p:sp>
        <p:nvSpPr>
          <p:cNvPr id="3" name="Title 2"/>
          <p:cNvSpPr>
            <a:spLocks noGrp="1"/>
          </p:cNvSpPr>
          <p:nvPr>
            <p:ph type="title"/>
          </p:nvPr>
        </p:nvSpPr>
        <p:spPr/>
        <p:txBody>
          <a:bodyPr>
            <a:normAutofit fontScale="90000"/>
          </a:bodyPr>
          <a:lstStyle/>
          <a:p>
            <a:r>
              <a:rPr lang="en-US" u="sng" dirty="0" smtClean="0"/>
              <a:t>APO Productivity Database Project </a:t>
            </a:r>
            <a:endParaRPr lang="en-US"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0" end="0"/>
                                            </p:txEl>
                                          </p:spTgt>
                                        </p:tgtEl>
                                        <p:attrNameLst>
                                          <p:attrName>ppt_c</p:attrName>
                                        </p:attrNameLst>
                                      </p:cBhvr>
                                      <p:to>
                                        <a:srgbClr val="969696"/>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1" end="1"/>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2" end="2"/>
                                            </p:txEl>
                                          </p:spTgt>
                                        </p:tgtEl>
                                        <p:attrNameLst>
                                          <p:attrName>ppt_c</p:attrName>
                                        </p:attrNameLst>
                                      </p:cBhvr>
                                      <p:to>
                                        <a:srgbClr val="969696"/>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4" end="4"/>
                                            </p:txEl>
                                          </p:spTgt>
                                        </p:tgtEl>
                                        <p:attrNameLst>
                                          <p:attrName>ppt_c</p:attrName>
                                        </p:attrNameLst>
                                      </p:cBhvr>
                                      <p:to>
                                        <a:srgbClr val="969696"/>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5" end="5"/>
                                            </p:txEl>
                                          </p:spTgt>
                                        </p:tgtEl>
                                        <p:attrNameLst>
                                          <p:attrName>ppt_c</p:attrName>
                                        </p:attrNameLst>
                                      </p:cBhvr>
                                      <p:to>
                                        <a:srgbClr val="969696"/>
                                      </p:to>
                                    </p:animClr>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Caveats: </a:t>
            </a:r>
          </a:p>
          <a:p>
            <a:pPr lvl="1"/>
            <a:r>
              <a:rPr lang="en-US" dirty="0" smtClean="0"/>
              <a:t>Data as supplied by the national experts</a:t>
            </a:r>
          </a:p>
          <a:p>
            <a:pPr lvl="1"/>
            <a:r>
              <a:rPr lang="en-US" dirty="0" smtClean="0"/>
              <a:t>Internal consistency of country’s dataset checked</a:t>
            </a:r>
          </a:p>
          <a:p>
            <a:pPr lvl="1"/>
            <a:r>
              <a:rPr lang="en-US" dirty="0" smtClean="0"/>
              <a:t>But no other adjustments made</a:t>
            </a:r>
          </a:p>
          <a:p>
            <a:pPr lvl="1"/>
            <a:r>
              <a:rPr lang="en-US" dirty="0" smtClean="0"/>
              <a:t>Cross-country data comparability not thoroughly investigated</a:t>
            </a:r>
          </a:p>
          <a:p>
            <a:endParaRPr lang="en-US" dirty="0" smtClean="0"/>
          </a:p>
          <a:p>
            <a:r>
              <a:rPr lang="en-US" dirty="0" smtClean="0"/>
              <a:t>Managed to establish</a:t>
            </a:r>
          </a:p>
          <a:p>
            <a:pPr lvl="1"/>
            <a:r>
              <a:rPr lang="en-US" dirty="0" smtClean="0"/>
              <a:t>a common analytical framework</a:t>
            </a:r>
          </a:p>
          <a:p>
            <a:r>
              <a:rPr lang="en-US" dirty="0" smtClean="0"/>
              <a:t>Some uncertainty around the actual results</a:t>
            </a:r>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u="sng" dirty="0" smtClean="0"/>
              <a:t>APO Productivity </a:t>
            </a:r>
            <a:r>
              <a:rPr lang="en-US" u="sng" dirty="0" err="1" smtClean="0"/>
              <a:t>Databook</a:t>
            </a:r>
            <a:r>
              <a:rPr lang="en-US" u="sng" dirty="0" smtClean="0"/>
              <a:t> 2008</a:t>
            </a:r>
            <a:endParaRPr lang="en-US"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0" end="0"/>
                                            </p:txEl>
                                          </p:spTgt>
                                        </p:tgtEl>
                                        <p:attrNameLst>
                                          <p:attrName>ppt_c</p:attrName>
                                        </p:attrNameLst>
                                      </p:cBhvr>
                                      <p:to>
                                        <a:srgbClr val="969696"/>
                                      </p:to>
                                    </p:animClr>
                                  </p:sub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1" end="1"/>
                                            </p:txEl>
                                          </p:spTgt>
                                        </p:tgtEl>
                                        <p:attrNameLst>
                                          <p:attrName>ppt_c</p:attrName>
                                        </p:attrNameLst>
                                      </p:cBhvr>
                                      <p:to>
                                        <a:srgbClr val="969696"/>
                                      </p:to>
                                    </p:animClr>
                                  </p:sub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2" end="2"/>
                                            </p:txEl>
                                          </p:spTgt>
                                        </p:tgtEl>
                                        <p:attrNameLst>
                                          <p:attrName>ppt_c</p:attrName>
                                        </p:attrNameLst>
                                      </p:cBhvr>
                                      <p:to>
                                        <a:srgbClr val="969696"/>
                                      </p:to>
                                    </p:animClr>
                                  </p:subTnLst>
                                </p:cTn>
                              </p:par>
                              <p:par>
                                <p:cTn id="17" presetID="2" presetClass="entr" presetSubtype="8"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3" end="3"/>
                                            </p:txEl>
                                          </p:spTgt>
                                        </p:tgtEl>
                                        <p:attrNameLst>
                                          <p:attrName>ppt_c</p:attrName>
                                        </p:attrNameLst>
                                      </p:cBhvr>
                                      <p:to>
                                        <a:srgbClr val="969696"/>
                                      </p:to>
                                    </p:animClr>
                                  </p:subTnLst>
                                </p:cTn>
                              </p:par>
                              <p:par>
                                <p:cTn id="21" presetID="2" presetClass="entr" presetSubtype="8"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4" end="4"/>
                                            </p:txEl>
                                          </p:spTgt>
                                        </p:tgtEl>
                                        <p:attrNameLst>
                                          <p:attrName>ppt_c</p:attrName>
                                        </p:attrNameLst>
                                      </p:cBhvr>
                                      <p:to>
                                        <a:srgbClr val="969696"/>
                                      </p:to>
                                    </p:animClr>
                                  </p:sub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6" end="6"/>
                                            </p:txEl>
                                          </p:spTgt>
                                        </p:tgtEl>
                                        <p:attrNameLst>
                                          <p:attrName>ppt_c</p:attrName>
                                        </p:attrNameLst>
                                      </p:cBhvr>
                                      <p:to>
                                        <a:srgbClr val="969696"/>
                                      </p:to>
                                    </p:animClr>
                                  </p:subTnLst>
                                </p:cTn>
                              </p:par>
                              <p:par>
                                <p:cTn id="31" presetID="2" presetClass="entr" presetSubtype="8" fill="hold" grpId="0" nodeType="with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anim calcmode="lin" valueType="num">
                                      <p:cBhvr additive="base">
                                        <p:cTn id="33"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
                                            <p:txEl>
                                              <p:pRg st="7" end="7"/>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7" end="7"/>
                                            </p:txEl>
                                          </p:spTgt>
                                        </p:tgtEl>
                                        <p:attrNameLst>
                                          <p:attrName>ppt_c</p:attrName>
                                        </p:attrNameLst>
                                      </p:cBhvr>
                                      <p:to>
                                        <a:srgbClr val="969696"/>
                                      </p:to>
                                    </p:animClr>
                                  </p:sub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2">
                                            <p:txEl>
                                              <p:pRg st="8" end="8"/>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5" y="1928800"/>
          <a:ext cx="8229600" cy="4280066"/>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951313">
                <a:tc>
                  <a:txBody>
                    <a:bodyPr/>
                    <a:lstStyle/>
                    <a:p>
                      <a:endParaRPr lang="en-US" sz="1800" dirty="0"/>
                    </a:p>
                  </a:txBody>
                  <a:tcPr/>
                </a:tc>
                <a:tc>
                  <a:txBody>
                    <a:bodyPr/>
                    <a:lstStyle/>
                    <a:p>
                      <a:r>
                        <a:rPr lang="en-US" sz="1800" dirty="0" smtClean="0"/>
                        <a:t>GDP </a:t>
                      </a:r>
                      <a:endParaRPr lang="en-US" sz="1800" dirty="0"/>
                    </a:p>
                  </a:txBody>
                  <a:tcPr/>
                </a:tc>
                <a:tc>
                  <a:txBody>
                    <a:bodyPr/>
                    <a:lstStyle/>
                    <a:p>
                      <a:r>
                        <a:rPr lang="en-US" sz="1800" dirty="0" smtClean="0"/>
                        <a:t>Per</a:t>
                      </a:r>
                      <a:r>
                        <a:rPr lang="en-US" sz="1800" baseline="0" dirty="0" smtClean="0"/>
                        <a:t> capita GDP</a:t>
                      </a:r>
                      <a:endParaRPr lang="en-US" sz="1800" dirty="0"/>
                    </a:p>
                  </a:txBody>
                  <a:tcPr/>
                </a:tc>
                <a:tc>
                  <a:txBody>
                    <a:bodyPr/>
                    <a:lstStyle/>
                    <a:p>
                      <a:r>
                        <a:rPr lang="en-US" sz="1800" dirty="0" err="1" smtClean="0"/>
                        <a:t>Labour</a:t>
                      </a:r>
                      <a:r>
                        <a:rPr lang="en-US" sz="1800" dirty="0" smtClean="0"/>
                        <a:t> productivity</a:t>
                      </a:r>
                      <a:endParaRPr lang="en-US" sz="1800" dirty="0"/>
                    </a:p>
                  </a:txBody>
                  <a:tcPr/>
                </a:tc>
                <a:tc>
                  <a:txBody>
                    <a:bodyPr/>
                    <a:lstStyle/>
                    <a:p>
                      <a:r>
                        <a:rPr lang="en-US" sz="1800" dirty="0" err="1" smtClean="0"/>
                        <a:t>Labour</a:t>
                      </a:r>
                      <a:r>
                        <a:rPr lang="en-US" sz="1800" dirty="0" smtClean="0"/>
                        <a:t> </a:t>
                      </a:r>
                      <a:r>
                        <a:rPr lang="en-US" sz="1800" dirty="0" err="1" smtClean="0"/>
                        <a:t>utilisation</a:t>
                      </a:r>
                      <a:endParaRPr lang="en-US" sz="1800" dirty="0"/>
                    </a:p>
                  </a:txBody>
                  <a:tcPr/>
                </a:tc>
              </a:tr>
              <a:tr h="1188720">
                <a:tc>
                  <a:txBody>
                    <a:bodyPr/>
                    <a:lstStyle/>
                    <a:p>
                      <a:endParaRPr lang="en-US" sz="1800" dirty="0" smtClean="0"/>
                    </a:p>
                    <a:p>
                      <a:r>
                        <a:rPr lang="en-US" sz="1800" dirty="0" smtClean="0"/>
                        <a:t>APO countries</a:t>
                      </a:r>
                      <a:endParaRPr lang="en-US" sz="1800" dirty="0"/>
                    </a:p>
                  </a:txBody>
                  <a:tcPr/>
                </a:tc>
                <a:tc>
                  <a:txBody>
                    <a:bodyPr/>
                    <a:lstStyle/>
                    <a:p>
                      <a:pPr algn="ctr"/>
                      <a:endParaRPr lang="en-US" sz="1800" dirty="0" smtClean="0"/>
                    </a:p>
                    <a:p>
                      <a:pPr algn="ctr"/>
                      <a:r>
                        <a:rPr lang="en-US" sz="1800" dirty="0" smtClean="0"/>
                        <a:t>107.9</a:t>
                      </a:r>
                      <a:endParaRPr lang="en-US" sz="1800" dirty="0"/>
                    </a:p>
                  </a:txBody>
                  <a:tcPr/>
                </a:tc>
                <a:tc>
                  <a:txBody>
                    <a:bodyPr/>
                    <a:lstStyle/>
                    <a:p>
                      <a:pPr algn="ctr"/>
                      <a:endParaRPr lang="en-US" sz="1800" dirty="0" smtClean="0"/>
                    </a:p>
                    <a:p>
                      <a:pPr algn="ctr"/>
                      <a:r>
                        <a:rPr lang="en-US" sz="1800" dirty="0" smtClean="0"/>
                        <a:t>14.4</a:t>
                      </a:r>
                      <a:endParaRPr lang="en-US" sz="1800" dirty="0"/>
                    </a:p>
                  </a:txBody>
                  <a:tcPr/>
                </a:tc>
                <a:tc>
                  <a:txBody>
                    <a:bodyPr/>
                    <a:lstStyle/>
                    <a:p>
                      <a:pPr algn="ctr"/>
                      <a:endParaRPr lang="en-US" sz="1800" dirty="0" smtClean="0"/>
                    </a:p>
                    <a:p>
                      <a:pPr algn="ctr"/>
                      <a:r>
                        <a:rPr lang="en-US" sz="1800" dirty="0" smtClean="0"/>
                        <a:t>17.4</a:t>
                      </a:r>
                      <a:endParaRPr lang="en-US" sz="1800" dirty="0"/>
                    </a:p>
                  </a:txBody>
                  <a:tcPr/>
                </a:tc>
                <a:tc>
                  <a:txBody>
                    <a:bodyPr/>
                    <a:lstStyle/>
                    <a:p>
                      <a:pPr algn="ctr"/>
                      <a:endParaRPr lang="en-US" sz="1800" dirty="0" smtClean="0"/>
                    </a:p>
                    <a:p>
                      <a:pPr algn="ctr"/>
                      <a:r>
                        <a:rPr lang="en-US" sz="1800" dirty="0" smtClean="0"/>
                        <a:t>81.6</a:t>
                      </a:r>
                      <a:endParaRPr lang="en-US" sz="1800" dirty="0"/>
                    </a:p>
                  </a:txBody>
                  <a:tcPr/>
                </a:tc>
              </a:tr>
              <a:tr h="1188720">
                <a:tc>
                  <a:txBody>
                    <a:bodyPr/>
                    <a:lstStyle/>
                    <a:p>
                      <a:endParaRPr lang="en-US" sz="1800" dirty="0" smtClean="0"/>
                    </a:p>
                    <a:p>
                      <a:r>
                        <a:rPr lang="en-US" sz="1800" dirty="0" smtClean="0"/>
                        <a:t>APO + PR China</a:t>
                      </a:r>
                      <a:endParaRPr lang="en-US" sz="1800" dirty="0"/>
                    </a:p>
                  </a:txBody>
                  <a:tcPr/>
                </a:tc>
                <a:tc>
                  <a:txBody>
                    <a:bodyPr/>
                    <a:lstStyle/>
                    <a:p>
                      <a:pPr algn="ctr"/>
                      <a:endParaRPr lang="en-US" sz="1800" dirty="0" smtClean="0"/>
                    </a:p>
                    <a:p>
                      <a:pPr algn="ctr"/>
                      <a:r>
                        <a:rPr lang="en-US" sz="1800" dirty="0" smtClean="0"/>
                        <a:t>180.1</a:t>
                      </a:r>
                      <a:endParaRPr lang="en-US" sz="1800" dirty="0"/>
                    </a:p>
                  </a:txBody>
                  <a:tcPr/>
                </a:tc>
                <a:tc>
                  <a:txBody>
                    <a:bodyPr/>
                    <a:lstStyle/>
                    <a:p>
                      <a:pPr algn="ctr"/>
                      <a:endParaRPr lang="en-US" sz="1800" dirty="0" smtClean="0"/>
                    </a:p>
                    <a:p>
                      <a:pPr algn="ctr"/>
                      <a:r>
                        <a:rPr lang="en-US" sz="1800" dirty="0" smtClean="0"/>
                        <a:t>15.2</a:t>
                      </a:r>
                      <a:endParaRPr lang="en-US" sz="1800" dirty="0"/>
                    </a:p>
                  </a:txBody>
                  <a:tcPr/>
                </a:tc>
                <a:tc>
                  <a:txBody>
                    <a:bodyPr/>
                    <a:lstStyle/>
                    <a:p>
                      <a:pPr algn="ctr"/>
                      <a:endParaRPr lang="en-US" sz="1800" dirty="0" smtClean="0"/>
                    </a:p>
                    <a:p>
                      <a:pPr algn="ctr"/>
                      <a:r>
                        <a:rPr lang="en-US" sz="1800" dirty="0" smtClean="0"/>
                        <a:t>15.7</a:t>
                      </a:r>
                      <a:endParaRPr lang="en-US" sz="1800" dirty="0"/>
                    </a:p>
                  </a:txBody>
                  <a:tcPr/>
                </a:tc>
                <a:tc>
                  <a:txBody>
                    <a:bodyPr/>
                    <a:lstStyle/>
                    <a:p>
                      <a:pPr algn="ctr"/>
                      <a:endParaRPr lang="en-US" sz="1800" dirty="0" smtClean="0"/>
                    </a:p>
                    <a:p>
                      <a:pPr algn="ctr"/>
                      <a:r>
                        <a:rPr lang="en-US" sz="1800" dirty="0" smtClean="0"/>
                        <a:t>95.9</a:t>
                      </a:r>
                      <a:endParaRPr lang="en-US" sz="1800" dirty="0"/>
                    </a:p>
                  </a:txBody>
                  <a:tcPr/>
                </a:tc>
              </a:tr>
              <a:tr h="951313">
                <a:tc>
                  <a:txBody>
                    <a:bodyPr/>
                    <a:lstStyle/>
                    <a:p>
                      <a:endParaRPr lang="en-US" sz="1800" dirty="0" smtClean="0"/>
                    </a:p>
                    <a:p>
                      <a:r>
                        <a:rPr lang="en-US" sz="1800" dirty="0" smtClean="0"/>
                        <a:t>E15</a:t>
                      </a:r>
                      <a:endParaRPr lang="en-US" sz="1800" dirty="0"/>
                    </a:p>
                  </a:txBody>
                  <a:tcPr/>
                </a:tc>
                <a:tc>
                  <a:txBody>
                    <a:bodyPr/>
                    <a:lstStyle/>
                    <a:p>
                      <a:pPr algn="ctr"/>
                      <a:endParaRPr lang="en-US" sz="1800" dirty="0" smtClean="0"/>
                    </a:p>
                    <a:p>
                      <a:pPr algn="ctr"/>
                      <a:r>
                        <a:rPr lang="en-US" sz="1800" dirty="0" smtClean="0"/>
                        <a:t>95.4</a:t>
                      </a:r>
                      <a:endParaRPr lang="en-US" sz="1800" dirty="0"/>
                    </a:p>
                  </a:txBody>
                  <a:tcPr/>
                </a:tc>
                <a:tc>
                  <a:txBody>
                    <a:bodyPr/>
                    <a:lstStyle/>
                    <a:p>
                      <a:pPr algn="ctr"/>
                      <a:endParaRPr lang="en-US" sz="1800" dirty="0" smtClean="0"/>
                    </a:p>
                    <a:p>
                      <a:pPr algn="ctr"/>
                      <a:r>
                        <a:rPr lang="en-US" sz="1800" dirty="0" smtClean="0"/>
                        <a:t>72.8</a:t>
                      </a:r>
                      <a:endParaRPr lang="en-US" sz="1800" dirty="0"/>
                    </a:p>
                  </a:txBody>
                  <a:tcPr/>
                </a:tc>
                <a:tc>
                  <a:txBody>
                    <a:bodyPr/>
                    <a:lstStyle/>
                    <a:p>
                      <a:pPr algn="ctr"/>
                      <a:endParaRPr lang="en-US" sz="1800" dirty="0" smtClean="0"/>
                    </a:p>
                    <a:p>
                      <a:pPr algn="ctr"/>
                      <a:r>
                        <a:rPr lang="en-US" sz="1800" dirty="0" smtClean="0"/>
                        <a:t>--</a:t>
                      </a:r>
                      <a:endParaRPr lang="en-US" sz="1800" dirty="0"/>
                    </a:p>
                  </a:txBody>
                  <a:tcPr/>
                </a:tc>
                <a:tc>
                  <a:txBody>
                    <a:bodyPr/>
                    <a:lstStyle/>
                    <a:p>
                      <a:pPr algn="ctr"/>
                      <a:endParaRPr lang="en-US" sz="1800" dirty="0" smtClean="0"/>
                    </a:p>
                    <a:p>
                      <a:pPr algn="ctr"/>
                      <a:r>
                        <a:rPr lang="en-US" sz="1800" dirty="0" smtClean="0"/>
                        <a:t>--</a:t>
                      </a:r>
                      <a:endParaRPr lang="en-US" sz="1800" dirty="0"/>
                    </a:p>
                  </a:txBody>
                  <a:tcPr/>
                </a:tc>
              </a:tr>
            </a:tbl>
          </a:graphicData>
        </a:graphic>
      </p:graphicFrame>
      <p:sp>
        <p:nvSpPr>
          <p:cNvPr id="3" name="Title 2"/>
          <p:cNvSpPr>
            <a:spLocks noGrp="1"/>
          </p:cNvSpPr>
          <p:nvPr>
            <p:ph type="title"/>
          </p:nvPr>
        </p:nvSpPr>
        <p:spPr/>
        <p:txBody>
          <a:bodyPr>
            <a:normAutofit fontScale="90000"/>
          </a:bodyPr>
          <a:lstStyle/>
          <a:p>
            <a:r>
              <a:rPr lang="en-US" u="sng" dirty="0" smtClean="0"/>
              <a:t>Level comparisons (PPP-adjusted)</a:t>
            </a:r>
            <a:endParaRPr lang="en-US" u="sng" dirty="0"/>
          </a:p>
        </p:txBody>
      </p:sp>
      <p:sp>
        <p:nvSpPr>
          <p:cNvPr id="6" name="TextBox 5"/>
          <p:cNvSpPr txBox="1"/>
          <p:nvPr/>
        </p:nvSpPr>
        <p:spPr>
          <a:xfrm>
            <a:off x="571472" y="1285860"/>
            <a:ext cx="7929619" cy="369332"/>
          </a:xfrm>
          <a:prstGeom prst="rect">
            <a:avLst/>
          </a:prstGeom>
          <a:noFill/>
        </p:spPr>
        <p:txBody>
          <a:bodyPr wrap="square" rtlCol="0">
            <a:spAutoFit/>
          </a:bodyPr>
          <a:lstStyle/>
          <a:p>
            <a:r>
              <a:rPr lang="en-US" dirty="0" smtClean="0"/>
              <a:t>2005, US=100</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u="sng" dirty="0" smtClean="0"/>
              <a:t>The catch up process</a:t>
            </a:r>
            <a:endParaRPr lang="en-US" u="sng" dirty="0"/>
          </a:p>
        </p:txBody>
      </p:sp>
      <p:pic>
        <p:nvPicPr>
          <p:cNvPr id="2050" name="Picture 2"/>
          <p:cNvPicPr>
            <a:picLocks noChangeAspect="1" noChangeArrowheads="1"/>
          </p:cNvPicPr>
          <p:nvPr/>
        </p:nvPicPr>
        <p:blipFill>
          <a:blip r:embed="rId3"/>
          <a:srcRect/>
          <a:stretch>
            <a:fillRect/>
          </a:stretch>
        </p:blipFill>
        <p:spPr bwMode="auto">
          <a:xfrm>
            <a:off x="571472" y="1643050"/>
            <a:ext cx="8286808" cy="4572032"/>
          </a:xfrm>
          <a:prstGeom prst="rect">
            <a:avLst/>
          </a:prstGeom>
          <a:noFill/>
          <a:ln w="9525">
            <a:noFill/>
            <a:miter lim="800000"/>
            <a:headEnd/>
            <a:tailEnd/>
          </a:ln>
          <a:effectLst/>
        </p:spPr>
      </p:pic>
      <p:sp>
        <p:nvSpPr>
          <p:cNvPr id="4" name="TextBox 3"/>
          <p:cNvSpPr txBox="1"/>
          <p:nvPr/>
        </p:nvSpPr>
        <p:spPr>
          <a:xfrm>
            <a:off x="571473" y="1142984"/>
            <a:ext cx="6715172" cy="369332"/>
          </a:xfrm>
          <a:prstGeom prst="rect">
            <a:avLst/>
          </a:prstGeom>
          <a:noFill/>
        </p:spPr>
        <p:txBody>
          <a:bodyPr wrap="square" rtlCol="0">
            <a:spAutoFit/>
          </a:bodyPr>
          <a:lstStyle/>
          <a:p>
            <a:r>
              <a:rPr lang="en-US" dirty="0" smtClean="0"/>
              <a:t>GDP-PPP</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899</TotalTime>
  <Words>1691</Words>
  <Application>Microsoft Office PowerPoint</Application>
  <PresentationFormat>On-screen Show (4:3)</PresentationFormat>
  <Paragraphs>197</Paragraphs>
  <Slides>16</Slides>
  <Notes>12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APO Productivity Database Project</vt:lpstr>
      <vt:lpstr>APO Productivity Database Project</vt:lpstr>
      <vt:lpstr>APO Productivity Database Project</vt:lpstr>
      <vt:lpstr>Asian Productivity Organisation</vt:lpstr>
      <vt:lpstr>APO research </vt:lpstr>
      <vt:lpstr>APO Productivity Database Project </vt:lpstr>
      <vt:lpstr>APO Productivity Databook 2008</vt:lpstr>
      <vt:lpstr>Level comparisons (PPP-adjusted)</vt:lpstr>
      <vt:lpstr>The catch up process</vt:lpstr>
      <vt:lpstr>Regional catch up-country origins </vt:lpstr>
      <vt:lpstr>Per capita income growth</vt:lpstr>
      <vt:lpstr>Industry origins of labour productivity growth</vt:lpstr>
      <vt:lpstr>Composition of service sector labour productivity growth</vt:lpstr>
      <vt:lpstr>Intra- and inter-sectoral effects</vt:lpstr>
      <vt:lpstr>Future steps: Databook 2009</vt:lpstr>
      <vt:lpstr>Refinements / additions to the current analytical framework</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KK</dc:creator>
  <cp:lastModifiedBy>KK</cp:lastModifiedBy>
  <cp:revision>81</cp:revision>
  <dcterms:created xsi:type="dcterms:W3CDTF">2008-04-21T01:01:01Z</dcterms:created>
  <dcterms:modified xsi:type="dcterms:W3CDTF">2008-05-09T08:20:47Z</dcterms:modified>
</cp:coreProperties>
</file>