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906" r:id="rId2"/>
    <p:sldMasterId id="2147483918" r:id="rId3"/>
  </p:sldMasterIdLst>
  <p:notesMasterIdLst>
    <p:notesMasterId r:id="rId22"/>
  </p:notesMasterIdLst>
  <p:sldIdLst>
    <p:sldId id="256" r:id="rId4"/>
    <p:sldId id="260" r:id="rId5"/>
    <p:sldId id="273" r:id="rId6"/>
    <p:sldId id="262" r:id="rId7"/>
    <p:sldId id="283" r:id="rId8"/>
    <p:sldId id="284" r:id="rId9"/>
    <p:sldId id="257" r:id="rId10"/>
    <p:sldId id="268" r:id="rId11"/>
    <p:sldId id="286" r:id="rId12"/>
    <p:sldId id="285" r:id="rId13"/>
    <p:sldId id="265" r:id="rId14"/>
    <p:sldId id="275" r:id="rId15"/>
    <p:sldId id="276" r:id="rId16"/>
    <p:sldId id="279" r:id="rId17"/>
    <p:sldId id="266" r:id="rId18"/>
    <p:sldId id="277" r:id="rId19"/>
    <p:sldId id="278" r:id="rId20"/>
    <p:sldId id="271" r:id="rId2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7" autoAdjust="0"/>
    <p:restoredTop sz="94660"/>
  </p:normalViewPr>
  <p:slideViewPr>
    <p:cSldViewPr>
      <p:cViewPr varScale="1">
        <p:scale>
          <a:sx n="57" d="100"/>
          <a:sy n="57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488439-D7E7-463C-AD60-7CC8FAE54EC7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D74524-951B-4C8D-9A46-C1D14CDD15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角丸四角形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7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3DF646-35D4-4F18-8057-9790818ABFBE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08A625-0C92-451C-A6CE-F12A21525D1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1535-CA22-49AB-9B44-21DD0D9B1E2E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C957-64E3-4CD0-B28F-FAB99B3DCE3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F89F-6777-4AFC-8124-FDD47C6A3040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04585-80E0-4889-A4BA-F5120B435A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DF646-35D4-4F18-8057-9790818ABFBE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8A625-0C92-451C-A6CE-F12A21525D16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A5E09B-30B8-4AAD-B343-FB0BD0BBFDA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7CC19-A552-4265-95E9-DF64331876FA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7A7FF-10C7-4CF0-9BB9-658A760996A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6C610-A12F-41A8-B094-97316D512643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48BE8-6C4E-422D-B70E-C8999A21C03A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8AC3B-59D1-4AE9-8A11-05A53FB7A157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93B15-8D65-4CE0-9795-5EAAC49A5B3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DB04F-A10D-4514-94A5-98D361FC54D9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12753-9993-479C-82A1-60DBD1E94F45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263E6-CDD9-441F-BB69-2825E36E470C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8A379-72BC-4719-A7B5-15031AE1FD59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E8C51-1B16-41A5-9843-0AB253BE0B44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678E0-8BF9-4D73-9425-2471023F0ACB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31685-1CCC-4AC4-B1B1-F72C209FABEB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5E09B-30B8-4AAD-B343-FB0BD0BBFDAD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7CC19-A552-4265-95E9-DF64331876F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6969C-9C57-425C-BE95-4F2290DC2B2F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522C5-407F-4975-BFD4-68950A9FD826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71535-CA22-49AB-9B44-21DD0D9B1E2E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7C957-64E3-4CD0-B28F-FAB99B3DCE3C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2F89F-6777-4AFC-8124-FDD47C6A3040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4585-80E0-4889-A4BA-F5120B435AD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DF646-35D4-4F18-8057-9790818ABFBE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8A625-0C92-451C-A6CE-F12A21525D16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A5E09B-30B8-4AAD-B343-FB0BD0BBFDA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7CC19-A552-4265-95E9-DF64331876FA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7A7FF-10C7-4CF0-9BB9-658A760996A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6C610-A12F-41A8-B094-97316D512643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48BE8-6C4E-422D-B70E-C8999A21C03A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8AC3B-59D1-4AE9-8A11-05A53FB7A157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93B15-8D65-4CE0-9795-5EAAC49A5B3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DB04F-A10D-4514-94A5-98D361FC54D9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D12753-9993-479C-82A1-60DBD1E94F45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263E6-CDD9-441F-BB69-2825E36E470C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8A379-72BC-4719-A7B5-15031AE1FD59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E8C51-1B16-41A5-9843-0AB253BE0B44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角丸四角形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27A7FF-10C7-4CF0-9BB9-658A760996AD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A6C610-A12F-41A8-B094-97316D51264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678E0-8BF9-4D73-9425-2471023F0ACB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31685-1CCC-4AC4-B1B1-F72C209FABEB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6969C-9C57-425C-BE95-4F2290DC2B2F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522C5-407F-4975-BFD4-68950A9FD826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71535-CA22-49AB-9B44-21DD0D9B1E2E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7C957-64E3-4CD0-B28F-FAB99B3DCE3C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2F89F-6777-4AFC-8124-FDD47C6A3040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4585-80E0-4889-A4BA-F5120B435AD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8BE8-6C4E-422D-B70E-C8999A21C03A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AC3B-59D1-4AE9-8A11-05A53FB7A15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3B15-8D65-4CE0-9795-5EAAC49A5B3D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8" name="フッター プレースホル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DB04F-A10D-4514-94A5-98D361FC54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12753-9993-479C-82A1-60DBD1E94F45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4" name="フッター プレースホル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263E6-CDD9-441F-BB69-2825E36E470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08A379-72BC-4719-A7B5-15031AE1FD59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4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E8C51-1B16-41A5-9843-0AB253BE0B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78E0-8BF9-4D73-9425-2471023F0ACB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6" name="フッター プレースホル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31685-1CCC-4AC4-B1B1-F72C209FABE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1 つの角を丸めた四角形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6969C-9C57-425C-BE95-4F2290DC2B2F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B522C5-407F-4975-BFD4-68950A9FD82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角丸四角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タイトル プレースホルダ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31" name="テキスト プレースホルダ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9F0B2B7-E3D2-4746-9401-59760B518EBD}" type="datetimeFigureOut">
              <a:rPr lang="ja-JP" altLang="en-US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E661AE2A-FD99-433A-B28F-A3AA879B3E2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5" r:id="rId2"/>
    <p:sldLayoutId id="2147483903" r:id="rId3"/>
    <p:sldLayoutId id="2147483896" r:id="rId4"/>
    <p:sldLayoutId id="2147483897" r:id="rId5"/>
    <p:sldLayoutId id="2147483898" r:id="rId6"/>
    <p:sldLayoutId id="2147483904" r:id="rId7"/>
    <p:sldLayoutId id="2147483899" r:id="rId8"/>
    <p:sldLayoutId id="2147483905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FF8D3E"/>
          </a:solidFill>
          <a:latin typeface="Verdana" pitchFamily="34" charset="0"/>
          <a:ea typeface="ＭＳ ゴシック" pitchFamily="49" charset="-128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F0B2B7-E3D2-4746-9401-59760B518EB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61AE2A-FD99-433A-B28F-A3AA879B3E2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F0B2B7-E3D2-4746-9401-59760B518EBD}" type="datetimeFigureOut">
              <a:rPr lang="ja-JP" altLang="en-US" smtClean="0"/>
              <a:pPr>
                <a:defRPr/>
              </a:pPr>
              <a:t>2008/5/7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61AE2A-FD99-433A-B28F-A3AA879B3E2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the Treatment of Intangible Assets in National Accounting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13160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Itsuo Sakuma</a:t>
            </a:r>
            <a:endParaRPr lang="en-US" altLang="ja-JP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ja-JP" sz="2400" dirty="0" smtClean="0"/>
              <a:t>Senshu University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Intangible Fixed Assets </a:t>
            </a:r>
            <a:r>
              <a:rPr lang="en-US" altLang="ja-JP" dirty="0" smtClean="0"/>
              <a:t>(Failed mineral exploration 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</a:t>
            </a:r>
            <a:r>
              <a:rPr kumimoji="1" lang="en-US" altLang="ja-JP" dirty="0" smtClean="0"/>
              <a:t>ailed </a:t>
            </a:r>
            <a:r>
              <a:rPr kumimoji="1" lang="en-US" altLang="ja-JP" dirty="0" smtClean="0"/>
              <a:t>mineral exploration should be regarded as a capital item only if it can be deemed to be part of a continued process.</a:t>
            </a:r>
          </a:p>
          <a:p>
            <a:r>
              <a:rPr lang="en-US" altLang="ja-JP" dirty="0" smtClean="0"/>
              <a:t>It  is not sufficient that the same institutional unit operates the </a:t>
            </a:r>
            <a:r>
              <a:rPr kumimoji="1" lang="en-US" altLang="ja-JP" dirty="0" smtClean="0"/>
              <a:t>exploration </a:t>
            </a:r>
            <a:r>
              <a:rPr kumimoji="1" lang="en-US" altLang="ja-JP" dirty="0" smtClean="0"/>
              <a:t>projects. </a:t>
            </a:r>
            <a:endParaRPr kumimoji="1" lang="en-US" altLang="ja-JP" dirty="0" smtClean="0"/>
          </a:p>
          <a:p>
            <a:r>
              <a:rPr kumimoji="1" lang="en-US" altLang="ja-JP" dirty="0" smtClean="0"/>
              <a:t>If this rule is not followed, official statistics may lead to </a:t>
            </a:r>
            <a:r>
              <a:rPr kumimoji="1" lang="en-US" altLang="ja-JP" dirty="0" smtClean="0"/>
              <a:t>misunderstanding </a:t>
            </a:r>
            <a:r>
              <a:rPr kumimoji="1" lang="en-US" altLang="ja-JP" dirty="0" smtClean="0"/>
              <a:t>about the financial position of the public sector.  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Access to the World 3(Knowledge access)</a:t>
            </a:r>
            <a:endParaRPr lang="ja-JP" altLang="en-US" dirty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altLang="ja-JP" dirty="0" smtClean="0"/>
              <a:t>Instead of treating knowledge itself  as capital, which is clearly impossible because creating knowledge is not economic production, knowledge access should be focused</a:t>
            </a:r>
            <a:r>
              <a:rPr lang="en-US" altLang="ja-JP" dirty="0" smtClean="0"/>
              <a:t>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We propose that knowledge </a:t>
            </a:r>
            <a:r>
              <a:rPr lang="en-US" altLang="ja-JP" dirty="0" smtClean="0"/>
              <a:t>access status and knowledge access activities should be </a:t>
            </a:r>
            <a:r>
              <a:rPr lang="en-US" altLang="ja-JP" dirty="0" smtClean="0"/>
              <a:t>analysed in satellite accounts.  </a:t>
            </a:r>
            <a:endParaRPr lang="en-US" altLang="ja-JP" dirty="0" smtClean="0"/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521495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Knowledge Access Status(Prototype)</a:t>
            </a:r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785813" y="1143000"/>
          <a:ext cx="7572425" cy="3873352"/>
        </p:xfrm>
        <a:graphic>
          <a:graphicData uri="http://schemas.openxmlformats.org/drawingml/2006/table">
            <a:tbl>
              <a:tblPr/>
              <a:tblGrid>
                <a:gridCol w="1948959"/>
                <a:gridCol w="555684"/>
                <a:gridCol w="1268165"/>
                <a:gridCol w="1266539"/>
                <a:gridCol w="1266539"/>
                <a:gridCol w="1266539"/>
              </a:tblGrid>
              <a:tr h="1259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Area</a:t>
                      </a:r>
                      <a:r>
                        <a:rPr lang="ja-JP" sz="2400" dirty="0">
                          <a:latin typeface="Times New Roman"/>
                          <a:ea typeface="ＭＳ 明朝"/>
                        </a:rPr>
                        <a:t>∖</a:t>
                      </a: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Level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.......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Faculty level and equivalent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Graduate level and equivalent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Advanced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Most advanced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Chemistry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Physics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Econometrics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Organisation-specific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*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.......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Knowledge Access Activities(Prototype)</a:t>
            </a:r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00063" y="785813"/>
          <a:ext cx="8072495" cy="4643471"/>
        </p:xfrm>
        <a:graphic>
          <a:graphicData uri="http://schemas.openxmlformats.org/drawingml/2006/table">
            <a:tbl>
              <a:tblPr/>
              <a:tblGrid>
                <a:gridCol w="2399143"/>
                <a:gridCol w="2081019"/>
                <a:gridCol w="1921502"/>
                <a:gridCol w="1670831"/>
              </a:tblGrid>
              <a:tr h="1857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Area/Level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Industry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Sector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Goods and Services including time spent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Environmental/most advanced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Agriculture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Public sector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Environmental/ advanced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sz="240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348"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 dirty="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Education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ＭＳ 明朝"/>
                        </a:rPr>
                        <a:t>Private sector</a:t>
                      </a:r>
                      <a:endParaRPr lang="ja-JP" sz="24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348"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 dirty="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 dirty="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l">
                        <a:spcAft>
                          <a:spcPts val="0"/>
                        </a:spcAft>
                      </a:pPr>
                      <a:r>
                        <a:rPr lang="ja-JP" sz="2400" dirty="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6200" algn="l">
                        <a:spcAft>
                          <a:spcPts val="0"/>
                        </a:spcAft>
                      </a:pPr>
                      <a:r>
                        <a:rPr lang="ja-JP" sz="2400" dirty="0">
                          <a:latin typeface="Times New Roman"/>
                          <a:ea typeface="ＭＳ 明朝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Intangible Non-produced Assets</a:t>
            </a:r>
            <a:endParaRPr lang="ja-JP" altLang="en-US" dirty="0"/>
          </a:p>
        </p:txBody>
      </p:sp>
      <p:sp>
        <p:nvSpPr>
          <p:cNvPr id="25603" name="コンテンツ プレースホルダ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altLang="ja-JP" dirty="0" smtClean="0"/>
              <a:t>Intangible non-produced assets are socially created </a:t>
            </a:r>
            <a:r>
              <a:rPr lang="en-US" altLang="ja-JP" dirty="0" smtClean="0"/>
              <a:t>assets. They </a:t>
            </a:r>
            <a:r>
              <a:rPr lang="en-US" altLang="ja-JP" dirty="0" smtClean="0"/>
              <a:t>are totally different from intangible fixed assets</a:t>
            </a:r>
            <a:r>
              <a:rPr lang="en-US" altLang="ja-JP" dirty="0" smtClean="0"/>
              <a:t>.</a:t>
            </a:r>
          </a:p>
          <a:p>
            <a:pPr>
              <a:buNone/>
            </a:pP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Confusion </a:t>
            </a:r>
            <a:r>
              <a:rPr lang="en-US" altLang="ja-JP" dirty="0" smtClean="0"/>
              <a:t>between the two may give rise to </a:t>
            </a:r>
            <a:r>
              <a:rPr lang="en-US" altLang="ja-JP" dirty="0" smtClean="0"/>
              <a:t>the loss of confidence in </a:t>
            </a:r>
            <a:r>
              <a:rPr lang="en-US" altLang="ja-JP" dirty="0" smtClean="0"/>
              <a:t>official statistics internationally because people think the SNA is pro-patent as well as </a:t>
            </a:r>
            <a:r>
              <a:rPr lang="en-US" altLang="ja-JP" dirty="0" smtClean="0"/>
              <a:t>serious </a:t>
            </a:r>
            <a:r>
              <a:rPr lang="en-US" altLang="ja-JP" dirty="0" err="1" smtClean="0"/>
              <a:t>mis</a:t>
            </a:r>
            <a:r>
              <a:rPr lang="en-US" altLang="ja-JP" dirty="0" smtClean="0"/>
              <a:t>-measurement </a:t>
            </a:r>
            <a:r>
              <a:rPr lang="en-US" altLang="ja-JP" dirty="0" smtClean="0"/>
              <a:t>of economic </a:t>
            </a:r>
            <a:r>
              <a:rPr lang="en-US" altLang="ja-JP" dirty="0" smtClean="0"/>
              <a:t>performances.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Goodwill is not a national accounting concept</a:t>
            </a:r>
            <a:endParaRPr lang="ja-JP" altLang="en-US" dirty="0"/>
          </a:p>
        </p:txBody>
      </p:sp>
      <p:sp>
        <p:nvSpPr>
          <p:cNvPr id="26627" name="コンテンツ プレースホルダ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970477"/>
          </a:xfrm>
        </p:spPr>
        <p:txBody>
          <a:bodyPr/>
          <a:lstStyle/>
          <a:p>
            <a:r>
              <a:rPr lang="en-US" altLang="ja-JP" dirty="0" smtClean="0"/>
              <a:t>There are two rules concerning acquisitions.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&lt;Pooling of Interests Method&gt;T</a:t>
            </a:r>
            <a:r>
              <a:rPr lang="en-GB" dirty="0" smtClean="0"/>
              <a:t>he balance sheets of the two businesses are simply combined (using historical cost valuation) and no goodwill is created</a:t>
            </a:r>
            <a:endParaRPr lang="en-US" altLang="ja-JP" dirty="0" smtClean="0"/>
          </a:p>
          <a:p>
            <a:r>
              <a:rPr lang="en-US" altLang="ja-JP" dirty="0" smtClean="0"/>
              <a:t>&lt;Purchase Method&gt;T</a:t>
            </a:r>
            <a:r>
              <a:rPr lang="en-GB" dirty="0" smtClean="0"/>
              <a:t>he acquiring company will put the premium they paid on their balance sheet under the heading "Goodwill.” 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572140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Business Accounting Treatment of Goodwill</a:t>
            </a:r>
            <a:endParaRPr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214438" y="1500188"/>
          <a:ext cx="2214578" cy="1097280"/>
        </p:xfrm>
        <a:graphic>
          <a:graphicData uri="http://schemas.openxmlformats.org/drawingml/2006/table">
            <a:tbl>
              <a:tblPr/>
              <a:tblGrid>
                <a:gridCol w="1107289"/>
                <a:gridCol w="1107289"/>
              </a:tblGrid>
              <a:tr h="500066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   Assets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1000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ＭＳ 明朝"/>
                        </a:rPr>
                        <a:t>Liabilities</a:t>
                      </a:r>
                      <a:endParaRPr lang="ja-JP" sz="180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ＭＳ 明朝"/>
                        </a:rPr>
                        <a:t>600</a:t>
                      </a:r>
                      <a:endParaRPr lang="ja-JP" sz="180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Capital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400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429125" y="1500188"/>
          <a:ext cx="2143140" cy="1097280"/>
        </p:xfrm>
        <a:graphic>
          <a:graphicData uri="http://schemas.openxmlformats.org/drawingml/2006/table">
            <a:tbl>
              <a:tblPr/>
              <a:tblGrid>
                <a:gridCol w="1071570"/>
                <a:gridCol w="1071570"/>
              </a:tblGrid>
              <a:tr h="464347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   Assets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1500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Liabilities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1000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Capital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500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500313" y="2714625"/>
          <a:ext cx="2857520" cy="1097280"/>
        </p:xfrm>
        <a:graphic>
          <a:graphicData uri="http://schemas.openxmlformats.org/drawingml/2006/table">
            <a:tbl>
              <a:tblPr/>
              <a:tblGrid>
                <a:gridCol w="1428760"/>
                <a:gridCol w="1428760"/>
              </a:tblGrid>
              <a:tr h="535785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   Assets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2</a:t>
                      </a:r>
                      <a:r>
                        <a:rPr lang="en-GB" sz="1800" dirty="0" smtClean="0">
                          <a:latin typeface="Times New Roman"/>
                          <a:ea typeface="ＭＳ 明朝"/>
                        </a:rPr>
                        <a:t>500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Liabilities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imes New Roman"/>
                          <a:ea typeface="ＭＳ 明朝"/>
                        </a:rPr>
                        <a:t>1600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Capital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9</a:t>
                      </a:r>
                      <a:r>
                        <a:rPr lang="en-GB" sz="1800" dirty="0" smtClean="0">
                          <a:latin typeface="Times New Roman"/>
                          <a:ea typeface="ＭＳ 明朝"/>
                        </a:rPr>
                        <a:t>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571750" y="4000500"/>
          <a:ext cx="2786082" cy="1371600"/>
        </p:xfrm>
        <a:graphic>
          <a:graphicData uri="http://schemas.openxmlformats.org/drawingml/2006/table">
            <a:tbl>
              <a:tblPr/>
              <a:tblGrid>
                <a:gridCol w="1393041"/>
                <a:gridCol w="1393041"/>
              </a:tblGrid>
              <a:tr h="457203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   Assets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3000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Of which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Goodwill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500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Liabilities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1600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Capital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ＭＳ 明朝"/>
                        </a:rPr>
                        <a:t>1400</a:t>
                      </a:r>
                      <a:endParaRPr lang="ja-JP" sz="18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91" name="テキスト ボックス 7"/>
          <p:cNvSpPr txBox="1">
            <a:spLocks noChangeArrowheads="1"/>
          </p:cNvSpPr>
          <p:nvPr/>
        </p:nvSpPr>
        <p:spPr bwMode="auto">
          <a:xfrm>
            <a:off x="1571625" y="1143000"/>
            <a:ext cx="27146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Company B</a:t>
            </a:r>
            <a:endParaRPr lang="ja-JP" altLang="en-US" dirty="0"/>
          </a:p>
        </p:txBody>
      </p:sp>
      <p:sp>
        <p:nvSpPr>
          <p:cNvPr id="27692" name="テキスト ボックス 9"/>
          <p:cNvSpPr txBox="1">
            <a:spLocks noChangeArrowheads="1"/>
          </p:cNvSpPr>
          <p:nvPr/>
        </p:nvSpPr>
        <p:spPr bwMode="auto">
          <a:xfrm>
            <a:off x="4857750" y="1143000"/>
            <a:ext cx="27860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Company T</a:t>
            </a:r>
            <a:endParaRPr lang="ja-JP" altLang="en-US" dirty="0"/>
          </a:p>
        </p:txBody>
      </p:sp>
      <p:sp>
        <p:nvSpPr>
          <p:cNvPr id="27693" name="テキスト ボックス 10"/>
          <p:cNvSpPr txBox="1">
            <a:spLocks noChangeArrowheads="1"/>
          </p:cNvSpPr>
          <p:nvPr/>
        </p:nvSpPr>
        <p:spPr bwMode="auto">
          <a:xfrm>
            <a:off x="857250" y="2786063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Pooling Method</a:t>
            </a:r>
            <a:endParaRPr lang="ja-JP" altLang="en-US" dirty="0"/>
          </a:p>
        </p:txBody>
      </p:sp>
      <p:sp>
        <p:nvSpPr>
          <p:cNvPr id="27694" name="テキスト ボックス 11"/>
          <p:cNvSpPr txBox="1">
            <a:spLocks noChangeArrowheads="1"/>
          </p:cNvSpPr>
          <p:nvPr/>
        </p:nvSpPr>
        <p:spPr bwMode="auto">
          <a:xfrm>
            <a:off x="928688" y="4071938"/>
            <a:ext cx="14287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Purchase</a:t>
            </a:r>
          </a:p>
          <a:p>
            <a:r>
              <a:rPr lang="en-US" altLang="ja-JP" dirty="0" smtClean="0"/>
              <a:t>Method </a:t>
            </a:r>
            <a:endParaRPr lang="ja-JP" altLang="en-US" dirty="0"/>
          </a:p>
        </p:txBody>
      </p:sp>
      <p:sp>
        <p:nvSpPr>
          <p:cNvPr id="27695" name="テキスト ボックス 12"/>
          <p:cNvSpPr txBox="1">
            <a:spLocks noChangeArrowheads="1"/>
          </p:cNvSpPr>
          <p:nvPr/>
        </p:nvSpPr>
        <p:spPr bwMode="auto">
          <a:xfrm>
            <a:off x="6500813" y="3143250"/>
            <a:ext cx="235746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ja-JP" dirty="0" smtClean="0"/>
              <a:t>Total </a:t>
            </a:r>
            <a:r>
              <a:rPr lang="en-GB" altLang="ja-JP" dirty="0"/>
              <a:t>market value </a:t>
            </a:r>
            <a:r>
              <a:rPr lang="en-GB" altLang="ja-JP" dirty="0" smtClean="0"/>
              <a:t>of Company B is 900</a:t>
            </a:r>
          </a:p>
          <a:p>
            <a:endParaRPr lang="ja-JP" altLang="en-US" dirty="0"/>
          </a:p>
          <a:p>
            <a:r>
              <a:rPr lang="en-GB" altLang="ja-JP" dirty="0" smtClean="0"/>
              <a:t>Total </a:t>
            </a:r>
            <a:r>
              <a:rPr lang="en-GB" altLang="ja-JP" dirty="0"/>
              <a:t>market value </a:t>
            </a:r>
            <a:r>
              <a:rPr lang="en-GB" altLang="ja-JP" dirty="0" smtClean="0"/>
              <a:t>of Company T is 1100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Current- Value Pooling Method 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470020"/>
          </a:xfrm>
        </p:spPr>
        <p:txBody>
          <a:bodyPr/>
          <a:lstStyle/>
          <a:p>
            <a:r>
              <a:rPr lang="en-US" altLang="ja-JP" dirty="0" smtClean="0"/>
              <a:t>Goodwill is </a:t>
            </a:r>
            <a:r>
              <a:rPr lang="en-US" altLang="ja-JP" smtClean="0"/>
              <a:t>not a national </a:t>
            </a:r>
            <a:r>
              <a:rPr lang="en-US" altLang="ja-JP" dirty="0" smtClean="0"/>
              <a:t>accounting concept.</a:t>
            </a:r>
          </a:p>
          <a:p>
            <a:r>
              <a:rPr lang="en-US" altLang="ja-JP" dirty="0" smtClean="0"/>
              <a:t>Current-value pooling method is the only method that can be used in national accounting.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143504" y="2643182"/>
          <a:ext cx="3357586" cy="2571760"/>
        </p:xfrm>
        <a:graphic>
          <a:graphicData uri="http://schemas.openxmlformats.org/drawingml/2006/table">
            <a:tbl>
              <a:tblPr/>
              <a:tblGrid>
                <a:gridCol w="1678793"/>
                <a:gridCol w="1678793"/>
              </a:tblGrid>
              <a:tr h="1714507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   Assets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Times New Roman"/>
                          <a:ea typeface="ＭＳ 明朝"/>
                        </a:rPr>
                        <a:t>2500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Liabilities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Including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shares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3</a:t>
                      </a:r>
                      <a:r>
                        <a:rPr lang="en-GB" sz="2400" dirty="0" smtClean="0">
                          <a:latin typeface="Times New Roman"/>
                          <a:ea typeface="ＭＳ 明朝"/>
                        </a:rPr>
                        <a:t>600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Net worth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ＭＳ 明朝"/>
                        </a:rPr>
                        <a:t>-</a:t>
                      </a:r>
                      <a:r>
                        <a:rPr lang="en-GB" sz="2400" dirty="0" smtClean="0">
                          <a:latin typeface="Times New Roman"/>
                          <a:ea typeface="ＭＳ 明朝"/>
                        </a:rPr>
                        <a:t>1100</a:t>
                      </a:r>
                      <a:endParaRPr lang="ja-JP" sz="2400" dirty="0"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3571876"/>
            <a:ext cx="428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Negative</a:t>
            </a:r>
            <a:r>
              <a:rPr lang="en-US" altLang="ja-JP" dirty="0" smtClean="0">
                <a:solidFill>
                  <a:srgbClr val="FF0000"/>
                </a:solidFill>
              </a:rPr>
              <a:t>  </a:t>
            </a:r>
            <a:r>
              <a:rPr lang="en-US" altLang="ja-JP" sz="2800" dirty="0" smtClean="0">
                <a:solidFill>
                  <a:srgbClr val="FF0000"/>
                </a:solidFill>
                <a:latin typeface="+mn-lt"/>
              </a:rPr>
              <a:t>net worth should be focused instead!</a:t>
            </a:r>
          </a:p>
          <a:p>
            <a:pPr>
              <a:buNone/>
            </a:pPr>
            <a:r>
              <a:rPr lang="en-US" altLang="ja-JP" sz="28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Closing Remarks</a:t>
            </a:r>
            <a:endParaRPr lang="ja-JP" altLang="en-US" dirty="0"/>
          </a:p>
        </p:txBody>
      </p:sp>
      <p:sp>
        <p:nvSpPr>
          <p:cNvPr id="29699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357166"/>
            <a:ext cx="8183562" cy="4899039"/>
          </a:xfrm>
        </p:spPr>
        <p:txBody>
          <a:bodyPr/>
          <a:lstStyle/>
          <a:p>
            <a:r>
              <a:rPr lang="en-US" altLang="ja-JP" dirty="0" smtClean="0"/>
              <a:t>As a reference framework, “Popper’s three worlds” may be useful for national accountants.</a:t>
            </a:r>
          </a:p>
          <a:p>
            <a:r>
              <a:rPr lang="en-US" altLang="ja-JP" dirty="0" smtClean="0"/>
              <a:t>The distinction between produced assets and non-produced assets should not be obscured in order for the official statistics to be credible with the international society. </a:t>
            </a:r>
          </a:p>
          <a:p>
            <a:r>
              <a:rPr lang="en-US" altLang="ja-JP" dirty="0" smtClean="0"/>
              <a:t>Publicness involved in the private sector’s activities is not adequately accounted for in the current national accounts statistics.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Wingdings 2" pitchFamily="18" charset="2"/>
              <a:buNone/>
            </a:pPr>
            <a:endParaRPr lang="en-US" altLang="ja-JP" dirty="0" smtClean="0"/>
          </a:p>
          <a:p>
            <a:pPr>
              <a:buFont typeface="Wingdings 2" pitchFamily="18" charset="2"/>
              <a:buNone/>
            </a:pPr>
            <a:endParaRPr lang="en-US" altLang="ja-JP" dirty="0" smtClean="0"/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183562" cy="10525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dirty="0" smtClean="0"/>
              <a:t>Popper’s three worlds</a:t>
            </a:r>
            <a:endParaRPr lang="ja-JP" altLang="en-US" dirty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99039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World 1</a:t>
            </a:r>
            <a:r>
              <a:rPr lang="ja-JP" altLang="en-US" dirty="0" smtClean="0"/>
              <a:t>　</a:t>
            </a:r>
            <a:r>
              <a:rPr lang="en-US" altLang="ja-JP" dirty="0" smtClean="0"/>
              <a:t>the world of physical states or processes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ja-JP" dirty="0" smtClean="0"/>
          </a:p>
          <a:p>
            <a:pPr eaLnBrk="1" hangingPunct="1"/>
            <a:r>
              <a:rPr lang="en-US" altLang="ja-JP" dirty="0" smtClean="0"/>
              <a:t>World 2</a:t>
            </a:r>
            <a:r>
              <a:rPr lang="ja-JP" altLang="en-US" dirty="0" smtClean="0"/>
              <a:t>  </a:t>
            </a:r>
            <a:r>
              <a:rPr lang="en-US" altLang="ja-JP" dirty="0" smtClean="0"/>
              <a:t>the world of mental states or processes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ja-JP" dirty="0" smtClean="0"/>
          </a:p>
          <a:p>
            <a:pPr eaLnBrk="1" hangingPunct="1"/>
            <a:r>
              <a:rPr lang="en-US" altLang="ja-JP" dirty="0" smtClean="0"/>
              <a:t>World 3</a:t>
            </a:r>
            <a:r>
              <a:rPr lang="ja-JP" altLang="en-US" dirty="0" smtClean="0"/>
              <a:t>  </a:t>
            </a:r>
            <a:r>
              <a:rPr lang="en-US" altLang="ja-JP" dirty="0" smtClean="0"/>
              <a:t>the world of the products of human minds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>
                <a:solidFill>
                  <a:srgbClr val="FF0000"/>
                </a:solidFill>
              </a:rPr>
              <a:t>How to treat “Output” </a:t>
            </a:r>
            <a:r>
              <a:rPr lang="en-US" altLang="ja-JP" dirty="0" smtClean="0">
                <a:solidFill>
                  <a:srgbClr val="FF0000"/>
                </a:solidFill>
              </a:rPr>
              <a:t>(?) to </a:t>
            </a:r>
            <a:r>
              <a:rPr lang="en-US" altLang="ja-JP" dirty="0" smtClean="0">
                <a:solidFill>
                  <a:srgbClr val="FF0000"/>
                </a:solidFill>
              </a:rPr>
              <a:t>the World 3 may be the focus.  </a:t>
            </a:r>
            <a:endParaRPr lang="ja-JP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500" y="5643563"/>
            <a:ext cx="8183563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Work of Art and Production Boundary of SNA</a:t>
            </a:r>
            <a:endParaRPr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643998" cy="5221767"/>
        </p:xfrm>
        <a:graphic>
          <a:graphicData uri="http://schemas.openxmlformats.org/drawingml/2006/table">
            <a:tbl>
              <a:tblPr/>
              <a:tblGrid>
                <a:gridCol w="2179554"/>
                <a:gridCol w="2035751"/>
                <a:gridCol w="2035751"/>
                <a:gridCol w="2392942"/>
              </a:tblGrid>
              <a:tr h="602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Items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68SNA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93SNA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Residence in Popper’s three Worlds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Sculpture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Fixed Capital Formation if purchased by producers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Valuables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World 1 and World 3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Paintings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Fixed Capital Formation if purchased by producers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Valuables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Times New Roman"/>
                          <a:cs typeface="Times New Roman"/>
                        </a:rPr>
                        <a:t>World 1 and World 3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Literary works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Outside of production boundary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Originals should be treated as  Intangible Fixed Capital Formation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World 3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Music composing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Outside of production boundary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Originals should be treated as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Intangible Fixed Capital Formation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Times New Roman"/>
                          <a:ea typeface="ＭＳ 明朝"/>
                          <a:cs typeface="Times New Roman"/>
                        </a:rPr>
                        <a:t>World 3</a:t>
                      </a:r>
                      <a:endParaRPr lang="ja-JP" sz="16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Times New Roman"/>
                          <a:ea typeface="ＭＳ 明朝"/>
                          <a:cs typeface="Times New Roman"/>
                        </a:rPr>
                        <a:t>Music Performances </a:t>
                      </a:r>
                      <a:endParaRPr lang="ja-JP" sz="20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latin typeface="Times New Roman"/>
                          <a:ea typeface="ＭＳ 明朝"/>
                          <a:cs typeface="Times New Roman"/>
                        </a:rPr>
                        <a:t>Services;</a:t>
                      </a:r>
                      <a:endParaRPr lang="ja-JP" sz="16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latin typeface="Times New Roman"/>
                          <a:ea typeface="ＭＳ 明朝"/>
                          <a:cs typeface="Times New Roman"/>
                        </a:rPr>
                        <a:t>Intermediate or Final Consumption</a:t>
                      </a:r>
                      <a:endParaRPr lang="ja-JP" sz="16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latin typeface="Times New Roman"/>
                          <a:ea typeface="ＭＳ 明朝"/>
                          <a:cs typeface="Times New Roman"/>
                        </a:rPr>
                        <a:t>Master tapes, etc. should be treated as Intangible Fixed Capital Formation</a:t>
                      </a:r>
                      <a:endParaRPr lang="ja-JP" sz="16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World 1 </a:t>
                      </a:r>
                      <a:r>
                        <a:rPr lang="en-GB" sz="16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and  World </a:t>
                      </a:r>
                      <a:r>
                        <a:rPr lang="en-GB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ja-JP" sz="16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42444" marR="42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28860" y="3929066"/>
            <a:ext cx="357190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428860" y="2500306"/>
            <a:ext cx="3571876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8860" y="1071546"/>
            <a:ext cx="357190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97" name="テキスト ボックス 6"/>
          <p:cNvSpPr txBox="1">
            <a:spLocks noChangeArrowheads="1"/>
          </p:cNvSpPr>
          <p:nvPr/>
        </p:nvSpPr>
        <p:spPr bwMode="auto">
          <a:xfrm>
            <a:off x="2714625" y="1214438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World 3</a:t>
            </a:r>
            <a:endParaRPr lang="ja-JP" altLang="en-US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2714625" y="27860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/>
              <a:t>World 2</a:t>
            </a:r>
            <a:endParaRPr lang="ja-JP" altLang="en-US" dirty="0"/>
          </a:p>
        </p:txBody>
      </p:sp>
      <p:sp>
        <p:nvSpPr>
          <p:cNvPr id="8199" name="テキスト ボックス 10"/>
          <p:cNvSpPr txBox="1">
            <a:spLocks noChangeArrowheads="1"/>
          </p:cNvSpPr>
          <p:nvPr/>
        </p:nvSpPr>
        <p:spPr bwMode="auto">
          <a:xfrm>
            <a:off x="2786063" y="4214813"/>
            <a:ext cx="1285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World 1</a:t>
            </a:r>
            <a:endParaRPr lang="ja-JP" altLang="en-US"/>
          </a:p>
          <a:p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500563" y="4357688"/>
            <a:ext cx="1143000" cy="71437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286250" y="3000375"/>
            <a:ext cx="1571625" cy="2071688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071938" y="1143000"/>
            <a:ext cx="1785937" cy="400050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タイトル 14"/>
          <p:cNvSpPr>
            <a:spLocks noGrp="1"/>
          </p:cNvSpPr>
          <p:nvPr>
            <p:ph type="title"/>
          </p:nvPr>
        </p:nvSpPr>
        <p:spPr>
          <a:xfrm>
            <a:off x="642910" y="5357826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The location of Production </a:t>
            </a:r>
            <a:r>
              <a:rPr lang="en-US" altLang="ja-JP" dirty="0" smtClean="0"/>
              <a:t>Boundary and the Three Worlds</a:t>
            </a:r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57950" y="1142984"/>
            <a:ext cx="21431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93SNA’s Production Boundary ?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2" animBg="1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5572140"/>
            <a:ext cx="8183880" cy="105156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Is the “output” to the World 3 economic production? 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Knowledge creation is unique, non-reproducible.</a:t>
            </a:r>
            <a:r>
              <a:rPr lang="en-GB" dirty="0" smtClean="0"/>
              <a:t> “Third Party </a:t>
            </a:r>
            <a:r>
              <a:rPr lang="en-GB" dirty="0" smtClean="0"/>
              <a:t>(Person) </a:t>
            </a:r>
            <a:r>
              <a:rPr lang="en-US" altLang="ja-JP" dirty="0" smtClean="0"/>
              <a:t>Criterion</a:t>
            </a:r>
            <a:r>
              <a:rPr lang="en-GB" dirty="0" smtClean="0"/>
              <a:t>” tells us that it is not economic production. Thus, Shakespeare could not have asked someone to write </a:t>
            </a:r>
            <a:r>
              <a:rPr lang="en-GB" i="1" dirty="0" smtClean="0"/>
              <a:t>Hamlet</a:t>
            </a:r>
            <a:r>
              <a:rPr lang="en-GB" dirty="0" smtClean="0"/>
              <a:t> for him. </a:t>
            </a:r>
            <a:endParaRPr kumimoji="1" lang="en-US" altLang="ja-JP" dirty="0" smtClean="0"/>
          </a:p>
          <a:p>
            <a:r>
              <a:rPr lang="en-US" altLang="ja-JP" dirty="0" smtClean="0"/>
              <a:t>Knowledge creation is not something done under the control of some institutional unit. It is because of its autonomy and the Popperian evolutionary processes involved. 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about the World 2?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 passing, </a:t>
            </a:r>
          </a:p>
          <a:p>
            <a:r>
              <a:rPr kumimoji="1" lang="en-US" altLang="ja-JP" dirty="0" smtClean="0"/>
              <a:t>The “</a:t>
            </a:r>
            <a:r>
              <a:rPr lang="en-US" altLang="ja-JP" dirty="0" smtClean="0"/>
              <a:t>output” to t</a:t>
            </a:r>
            <a:r>
              <a:rPr kumimoji="1" lang="en-US" altLang="ja-JP" dirty="0" smtClean="0"/>
              <a:t>he World 2 is also questionable!!</a:t>
            </a:r>
          </a:p>
          <a:p>
            <a:r>
              <a:rPr kumimoji="1" lang="en-US" altLang="ja-JP" dirty="0" smtClean="0"/>
              <a:t> Are mental changes really the economic output of certain services?</a:t>
            </a:r>
          </a:p>
          <a:p>
            <a:r>
              <a:rPr lang="en-US" altLang="ja-JP" dirty="0" smtClean="0"/>
              <a:t>Or, better described as the outcome of the services. </a:t>
            </a:r>
            <a:r>
              <a:rPr kumimoji="1" lang="en-US" altLang="ja-JP" dirty="0" smtClean="0"/>
              <a:t> 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>
          <a:xfrm>
            <a:off x="500034" y="5805488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Terms</a:t>
            </a:r>
            <a:br>
              <a:rPr lang="en-US" altLang="ja-JP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ja-JP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コンテンツ プレースホルダ 11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Two categories of intangible assets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Intangible fixed assets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Intangible non-produced assets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ja-JP" altLang="en-US" dirty="0" smtClean="0"/>
              <a:t>  </a:t>
            </a:r>
            <a:r>
              <a:rPr lang="en-US" altLang="ja-JP" dirty="0" smtClean="0">
                <a:solidFill>
                  <a:srgbClr val="FF0000"/>
                </a:solidFill>
              </a:rPr>
              <a:t>BAD NAMING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Because financial assets as well are intangible and non-produced</a:t>
            </a:r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562" cy="1052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Intangible Fixed Assets </a:t>
            </a:r>
            <a:endParaRPr lang="ja-JP" altLang="en-US" dirty="0"/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503238" y="530225"/>
            <a:ext cx="8212166" cy="5470543"/>
          </a:xfrm>
        </p:spPr>
        <p:txBody>
          <a:bodyPr/>
          <a:lstStyle/>
          <a:p>
            <a:r>
              <a:rPr lang="en-US" altLang="ja-JP" dirty="0" smtClean="0"/>
              <a:t>Computer software (copies)is tangible.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Because </a:t>
            </a:r>
            <a:r>
              <a:rPr lang="en-US" altLang="ja-JP" dirty="0" smtClean="0"/>
              <a:t>it is a component of the machine.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To </a:t>
            </a:r>
            <a:r>
              <a:rPr lang="en-US" altLang="ja-JP" dirty="0" smtClean="0"/>
              <a:t>be “machine-readable,” it needs to be a tangible object!!</a:t>
            </a:r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64357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Intangible Fixed Assets </a:t>
            </a:r>
            <a:r>
              <a:rPr lang="en-US" altLang="ja-JP" dirty="0" smtClean="0"/>
              <a:t>(</a:t>
            </a:r>
            <a:r>
              <a:rPr lang="en-US" altLang="ja-JP" dirty="0" smtClean="0"/>
              <a:t>Work-in-progress Approach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As far as R&amp;D etc. and originals are concerned, it is possible to consider that they are capital items in that they are similar to work-in-progress-type expenditures.(or they are preparatory work to the later stages of production) </a:t>
            </a:r>
          </a:p>
          <a:p>
            <a:r>
              <a:rPr lang="en-US" altLang="ja-JP" dirty="0" smtClean="0"/>
              <a:t>Naturally, it matters whether the  expenditures are part of a continued process if they are to be the work-in-progress to some later stages of production. 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ック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シッ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3737</TotalTime>
  <Words>857</Words>
  <Application>Microsoft Office PowerPoint</Application>
  <PresentationFormat>画面に合わせる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18</vt:i4>
      </vt:variant>
    </vt:vector>
  </HeadingPairs>
  <TitlesOfParts>
    <vt:vector size="21" baseType="lpstr">
      <vt:lpstr>シック</vt:lpstr>
      <vt:lpstr>Office テーマ</vt:lpstr>
      <vt:lpstr>1_Office テーマ</vt:lpstr>
      <vt:lpstr>On the Treatment of Intangible Assets in National Accounting</vt:lpstr>
      <vt:lpstr>Popper’s three worlds</vt:lpstr>
      <vt:lpstr>Work of Art and Production Boundary of SNA</vt:lpstr>
      <vt:lpstr>The location of Production Boundary and the Three Worlds</vt:lpstr>
      <vt:lpstr>Is the “output” to the World 3 economic production?  </vt:lpstr>
      <vt:lpstr>How about the World 2?</vt:lpstr>
      <vt:lpstr>Terms </vt:lpstr>
      <vt:lpstr>Intangible Fixed Assets </vt:lpstr>
      <vt:lpstr>Intangible Fixed Assets (Work-in-progress Approach)</vt:lpstr>
      <vt:lpstr>Intangible Fixed Assets (Failed mineral exploration )</vt:lpstr>
      <vt:lpstr>Access to the World 3(Knowledge access)</vt:lpstr>
      <vt:lpstr>Knowledge Access Status(Prototype)</vt:lpstr>
      <vt:lpstr>Knowledge Access Activities(Prototype)</vt:lpstr>
      <vt:lpstr>Intangible Non-produced Assets</vt:lpstr>
      <vt:lpstr>Goodwill is not a national accounting concept</vt:lpstr>
      <vt:lpstr>Business Accounting Treatment of Goodwill</vt:lpstr>
      <vt:lpstr>Current- Value Pooling Method </vt:lpstr>
      <vt:lpstr>Closing 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国民経済計算における 無形資産の取り扱い</dc:title>
  <dc:creator>Itsuo Sakuma</dc:creator>
  <cp:lastModifiedBy>Itsuo Sakuma</cp:lastModifiedBy>
  <cp:revision>31</cp:revision>
  <dcterms:created xsi:type="dcterms:W3CDTF">2008-03-09T07:56:39Z</dcterms:created>
  <dcterms:modified xsi:type="dcterms:W3CDTF">2008-05-07T03:16:40Z</dcterms:modified>
</cp:coreProperties>
</file>