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906" r:id="rId2"/>
    <p:sldMasterId id="2147483918" r:id="rId3"/>
  </p:sldMasterIdLst>
  <p:notesMasterIdLst>
    <p:notesMasterId r:id="rId22"/>
  </p:notesMasterIdLst>
  <p:sldIdLst>
    <p:sldId id="256" r:id="rId4"/>
    <p:sldId id="260" r:id="rId5"/>
    <p:sldId id="273" r:id="rId6"/>
    <p:sldId id="262" r:id="rId7"/>
    <p:sldId id="283" r:id="rId8"/>
    <p:sldId id="284" r:id="rId9"/>
    <p:sldId id="257" r:id="rId10"/>
    <p:sldId id="268" r:id="rId11"/>
    <p:sldId id="286" r:id="rId12"/>
    <p:sldId id="285" r:id="rId13"/>
    <p:sldId id="265" r:id="rId14"/>
    <p:sldId id="275" r:id="rId15"/>
    <p:sldId id="276" r:id="rId16"/>
    <p:sldId id="279" r:id="rId17"/>
    <p:sldId id="266" r:id="rId18"/>
    <p:sldId id="277" r:id="rId19"/>
    <p:sldId id="278" r:id="rId20"/>
    <p:sldId id="271" r:id="rId21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37" autoAdjust="0"/>
    <p:restoredTop sz="94660"/>
  </p:normalViewPr>
  <p:slideViewPr>
    <p:cSldViewPr>
      <p:cViewPr varScale="1">
        <p:scale>
          <a:sx n="57" d="100"/>
          <a:sy n="57" d="100"/>
        </p:scale>
        <p:origin x="-4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B488439-D7E7-463C-AD60-7CC8FAE54EC7}" type="datetimeFigureOut">
              <a:rPr lang="ja-JP" altLang="en-US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1D74524-951B-4C8D-9A46-C1D14CDD154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角丸四角形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20" name="サブタイトル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ja-JP" altLang="en-US" smtClean="0"/>
              <a:t>マスタ サブタイトルの書式設定</a:t>
            </a:r>
            <a:endParaRPr lang="en-US"/>
          </a:p>
        </p:txBody>
      </p:sp>
      <p:sp>
        <p:nvSpPr>
          <p:cNvPr id="7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3DF646-35D4-4F18-8057-9790818ABFBE}" type="datetimeFigureOut">
              <a:rPr lang="ja-JP" altLang="en-US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08A625-0C92-451C-A6CE-F12A21525D1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71535-CA22-49AB-9B44-21DD0D9B1E2E}" type="datetimeFigureOut">
              <a:rPr lang="ja-JP" altLang="en-US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5" name="フッター プレースホルダ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7C957-64E3-4CD0-B28F-FAB99B3DCE3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2F89F-6777-4AFC-8124-FDD47C6A3040}" type="datetimeFigureOut">
              <a:rPr lang="ja-JP" altLang="en-US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5" name="フッター プレースホルダ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04585-80E0-4889-A4BA-F5120B435AD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3DF646-35D4-4F18-8057-9790818ABFBE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8A625-0C92-451C-A6CE-F12A21525D16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A5E09B-30B8-4AAD-B343-FB0BD0BBFDAD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D7CC19-A552-4265-95E9-DF64331876FA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27A7FF-10C7-4CF0-9BB9-658A760996AD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A6C610-A12F-41A8-B094-97316D512643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A48BE8-6C4E-422D-B70E-C8999A21C03A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48AC3B-59D1-4AE9-8A11-05A53FB7A157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E93B15-8D65-4CE0-9795-5EAAC49A5B3D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0DB04F-A10D-4514-94A5-98D361FC54D9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D12753-9993-479C-82A1-60DBD1E94F45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3263E6-CDD9-441F-BB69-2825E36E470C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08A379-72BC-4719-A7B5-15031AE1FD59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E8C51-1B16-41A5-9843-0AB253BE0B44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A678E0-8BF9-4D73-9425-2471023F0ACB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831685-1CCC-4AC4-B1B1-F72C209FABEB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5E09B-30B8-4AAD-B343-FB0BD0BBFDAD}" type="datetimeFigureOut">
              <a:rPr lang="ja-JP" altLang="en-US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5" name="フッター プレースホルダ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7CC19-A552-4265-95E9-DF64331876F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06969C-9C57-425C-BE95-4F2290DC2B2F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B522C5-407F-4975-BFD4-68950A9FD826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071535-CA22-49AB-9B44-21DD0D9B1E2E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47C957-64E3-4CD0-B28F-FAB99B3DCE3C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E2F89F-6777-4AFC-8124-FDD47C6A3040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04585-80E0-4889-A4BA-F5120B435ADD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3DF646-35D4-4F18-8057-9790818ABFBE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8A625-0C92-451C-A6CE-F12A21525D16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A5E09B-30B8-4AAD-B343-FB0BD0BBFDAD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D7CC19-A552-4265-95E9-DF64331876FA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27A7FF-10C7-4CF0-9BB9-658A760996AD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A6C610-A12F-41A8-B094-97316D512643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A48BE8-6C4E-422D-B70E-C8999A21C03A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48AC3B-59D1-4AE9-8A11-05A53FB7A157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E93B15-8D65-4CE0-9795-5EAAC49A5B3D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0DB04F-A10D-4514-94A5-98D361FC54D9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D12753-9993-479C-82A1-60DBD1E94F45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3263E6-CDD9-441F-BB69-2825E36E470C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08A379-72BC-4719-A7B5-15031AE1FD59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E8C51-1B16-41A5-9843-0AB253BE0B44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角丸四角形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327A7FF-10C7-4CF0-9BB9-658A760996AD}" type="datetimeFigureOut">
              <a:rPr lang="ja-JP" altLang="en-US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A6C610-A12F-41A8-B094-97316D51264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A678E0-8BF9-4D73-9425-2471023F0ACB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831685-1CCC-4AC4-B1B1-F72C209FABEB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06969C-9C57-425C-BE95-4F2290DC2B2F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B522C5-407F-4975-BFD4-68950A9FD826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071535-CA22-49AB-9B44-21DD0D9B1E2E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47C957-64E3-4CD0-B28F-FAB99B3DCE3C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E2F89F-6777-4AFC-8124-FDD47C6A3040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04585-80E0-4889-A4BA-F5120B435ADD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48BE8-6C4E-422D-B70E-C8999A21C03A}" type="datetimeFigureOut">
              <a:rPr lang="ja-JP" altLang="en-US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6" name="フッター プレースホルダ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8AC3B-59D1-4AE9-8A11-05A53FB7A15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93B15-8D65-4CE0-9795-5EAAC49A5B3D}" type="datetimeFigureOut">
              <a:rPr lang="ja-JP" altLang="en-US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8" name="フッター プレースホルダ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DB04F-A10D-4514-94A5-98D361FC54D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12753-9993-479C-82A1-60DBD1E94F45}" type="datetimeFigureOut">
              <a:rPr lang="ja-JP" altLang="en-US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4" name="フッター プレースホルダ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263E6-CDD9-441F-BB69-2825E36E470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08A379-72BC-4719-A7B5-15031AE1FD59}" type="datetimeFigureOut">
              <a:rPr lang="ja-JP" altLang="en-US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4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8E8C51-1B16-41A5-9843-0AB253BE0B4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678E0-8BF9-4D73-9425-2471023F0ACB}" type="datetimeFigureOut">
              <a:rPr lang="ja-JP" altLang="en-US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6" name="フッター プレースホルダ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31685-1CCC-4AC4-B1B1-F72C209FABE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1 つの角を丸めた四角形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/>
          </a:p>
        </p:txBody>
      </p:sp>
      <p:sp>
        <p:nvSpPr>
          <p:cNvPr id="7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06969C-9C57-425C-BE95-4F2290DC2B2F}" type="datetimeFigureOut">
              <a:rPr lang="ja-JP" altLang="en-US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8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B522C5-407F-4975-BFD4-68950A9FD82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9" name="角丸四角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3" name="タイトル プレースホルダ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1031" name="テキスト プレースホルダ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1" sz="1000"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39F0B2B7-E3D2-4746-9401-59760B518EBD}" type="datetimeFigureOut">
              <a:rPr lang="ja-JP" altLang="en-US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18" name="フッター プレースホルダ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1" sz="1000"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1" sz="1000"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E661AE2A-FD99-433A-B28F-A3AA879B3E2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895" r:id="rId2"/>
    <p:sldLayoutId id="2147483903" r:id="rId3"/>
    <p:sldLayoutId id="2147483896" r:id="rId4"/>
    <p:sldLayoutId id="2147483897" r:id="rId5"/>
    <p:sldLayoutId id="2147483898" r:id="rId6"/>
    <p:sldLayoutId id="2147483904" r:id="rId7"/>
    <p:sldLayoutId id="2147483899" r:id="rId8"/>
    <p:sldLayoutId id="2147483905" r:id="rId9"/>
    <p:sldLayoutId id="2147483900" r:id="rId10"/>
    <p:sldLayoutId id="214748390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FF8D3E"/>
          </a:solidFill>
          <a:latin typeface="Verdana" pitchFamily="34" charset="0"/>
          <a:ea typeface="ＭＳ ゴシック" pitchFamily="4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FF8D3E"/>
          </a:solidFill>
          <a:latin typeface="Verdana" pitchFamily="34" charset="0"/>
          <a:ea typeface="ＭＳ ゴシック" pitchFamily="4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FF8D3E"/>
          </a:solidFill>
          <a:latin typeface="Verdana" pitchFamily="34" charset="0"/>
          <a:ea typeface="ＭＳ ゴシック" pitchFamily="4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FF8D3E"/>
          </a:solidFill>
          <a:latin typeface="Verdana" pitchFamily="34" charset="0"/>
          <a:ea typeface="ＭＳ ゴシック" pitchFamily="4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 b="1">
          <a:solidFill>
            <a:srgbClr val="FF8D3E"/>
          </a:solidFill>
          <a:latin typeface="Verdana" pitchFamily="34" charset="0"/>
          <a:ea typeface="ＭＳ ゴシック" pitchFamily="49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 b="1">
          <a:solidFill>
            <a:srgbClr val="FF8D3E"/>
          </a:solidFill>
          <a:latin typeface="Verdana" pitchFamily="34" charset="0"/>
          <a:ea typeface="ＭＳ ゴシック" pitchFamily="49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 b="1">
          <a:solidFill>
            <a:srgbClr val="FF8D3E"/>
          </a:solidFill>
          <a:latin typeface="Verdana" pitchFamily="34" charset="0"/>
          <a:ea typeface="ＭＳ ゴシック" pitchFamily="49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 b="1">
          <a:solidFill>
            <a:srgbClr val="FF8D3E"/>
          </a:solidFill>
          <a:latin typeface="Verdana" pitchFamily="34" charset="0"/>
          <a:ea typeface="ＭＳ ゴシック" pitchFamily="49" charset="-128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1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1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9F0B2B7-E3D2-4746-9401-59760B518EBD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61AE2A-FD99-433A-B28F-A3AA879B3E2D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9F0B2B7-E3D2-4746-9401-59760B518EBD}" type="datetimeFigureOut">
              <a:rPr lang="ja-JP" altLang="en-US" smtClean="0"/>
              <a:pPr>
                <a:defRPr/>
              </a:pPr>
              <a:t>2008/5/7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61AE2A-FD99-433A-B28F-A3AA879B3E2D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On the Treatment of Intangible Assets in National Accounting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1316037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altLang="ja-JP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2400" dirty="0" smtClean="0"/>
              <a:t>Itsuo Sakuma</a:t>
            </a:r>
            <a:endParaRPr lang="en-US" altLang="ja-JP" sz="24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ja-JP" sz="2400" dirty="0" smtClean="0"/>
              <a:t>Senshu University</a:t>
            </a:r>
            <a:endParaRPr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542926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Intangible Fixed Assets </a:t>
            </a:r>
            <a:r>
              <a:rPr lang="en-US" altLang="ja-JP" dirty="0" smtClean="0"/>
              <a:t>(Failed mineral exploration 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F</a:t>
            </a:r>
            <a:r>
              <a:rPr kumimoji="1" lang="en-US" altLang="ja-JP" dirty="0" smtClean="0"/>
              <a:t>ailed </a:t>
            </a:r>
            <a:r>
              <a:rPr kumimoji="1" lang="en-US" altLang="ja-JP" dirty="0" smtClean="0"/>
              <a:t>mineral exploration should be regarded as a capital item only if it can be deemed to be part of a continued process.</a:t>
            </a:r>
          </a:p>
          <a:p>
            <a:r>
              <a:rPr lang="en-US" altLang="ja-JP" dirty="0" smtClean="0"/>
              <a:t>It  is not sufficient that the same institutional unit operates the </a:t>
            </a:r>
            <a:r>
              <a:rPr kumimoji="1" lang="en-US" altLang="ja-JP" dirty="0" smtClean="0"/>
              <a:t>exploration </a:t>
            </a:r>
            <a:r>
              <a:rPr kumimoji="1" lang="en-US" altLang="ja-JP" dirty="0" smtClean="0"/>
              <a:t>projects. </a:t>
            </a:r>
            <a:endParaRPr kumimoji="1" lang="en-US" altLang="ja-JP" dirty="0" smtClean="0"/>
          </a:p>
          <a:p>
            <a:r>
              <a:rPr kumimoji="1" lang="en-US" altLang="ja-JP" dirty="0" smtClean="0"/>
              <a:t>If this rule is not followed, official statistics may lead to </a:t>
            </a:r>
            <a:r>
              <a:rPr kumimoji="1" lang="en-US" altLang="ja-JP" dirty="0" smtClean="0"/>
              <a:t>misunderstanding </a:t>
            </a:r>
            <a:r>
              <a:rPr kumimoji="1" lang="en-US" altLang="ja-JP" dirty="0" smtClean="0"/>
              <a:t>about the financial position of the public sector.   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5572140"/>
            <a:ext cx="8183562" cy="10525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ja-JP" dirty="0" smtClean="0"/>
              <a:t>Access to the World 3(Knowledge access)</a:t>
            </a:r>
            <a:endParaRPr lang="ja-JP" altLang="en-US" dirty="0"/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altLang="ja-JP" dirty="0" smtClean="0"/>
              <a:t>Instead of treating knowledge itself  as capital, which is clearly impossible because creating knowledge is not economic production, knowledge access should be focused</a:t>
            </a:r>
            <a:r>
              <a:rPr lang="en-US" altLang="ja-JP" dirty="0" smtClean="0"/>
              <a:t>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We propose that knowledge </a:t>
            </a:r>
            <a:r>
              <a:rPr lang="en-US" altLang="ja-JP" dirty="0" smtClean="0"/>
              <a:t>access status and knowledge access activities should be </a:t>
            </a:r>
            <a:r>
              <a:rPr lang="en-US" altLang="ja-JP" dirty="0" smtClean="0"/>
              <a:t>analysed in satellite accounts.  </a:t>
            </a:r>
            <a:endParaRPr lang="en-US" altLang="ja-JP" dirty="0" smtClean="0"/>
          </a:p>
          <a:p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1472" y="5214950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ja-JP" dirty="0" smtClean="0"/>
              <a:t>Knowledge Access Status(Prototype)</a:t>
            </a:r>
            <a:endParaRPr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785813" y="1143000"/>
          <a:ext cx="7572425" cy="3873352"/>
        </p:xfrm>
        <a:graphic>
          <a:graphicData uri="http://schemas.openxmlformats.org/drawingml/2006/table">
            <a:tbl>
              <a:tblPr/>
              <a:tblGrid>
                <a:gridCol w="1948959"/>
                <a:gridCol w="555684"/>
                <a:gridCol w="1268165"/>
                <a:gridCol w="1266539"/>
                <a:gridCol w="1266539"/>
                <a:gridCol w="1266539"/>
              </a:tblGrid>
              <a:tr h="1259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ＭＳ 明朝"/>
                        </a:rPr>
                        <a:t>Area</a:t>
                      </a:r>
                      <a:r>
                        <a:rPr lang="ja-JP" sz="2400" dirty="0">
                          <a:latin typeface="Times New Roman"/>
                          <a:ea typeface="ＭＳ 明朝"/>
                        </a:rPr>
                        <a:t>∖</a:t>
                      </a:r>
                      <a:r>
                        <a:rPr lang="en-GB" sz="2400" dirty="0">
                          <a:latin typeface="Times New Roman"/>
                          <a:ea typeface="ＭＳ 明朝"/>
                        </a:rPr>
                        <a:t>Level</a:t>
                      </a:r>
                      <a:endParaRPr lang="ja-JP" sz="2400" dirty="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.......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Faculty level and equivalent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Graduate level and equivalent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Advanced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ＭＳ 明朝"/>
                        </a:rPr>
                        <a:t>Most advanced</a:t>
                      </a:r>
                      <a:endParaRPr lang="ja-JP" sz="2400" dirty="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ＭＳ 明朝"/>
                        </a:rPr>
                        <a:t>Chemistry</a:t>
                      </a:r>
                      <a:endParaRPr lang="ja-JP" sz="2400" dirty="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*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*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*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*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Physics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*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*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*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*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Econometrics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*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*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*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*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Organisation-specific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*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*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*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*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.......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400" dirty="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5429264"/>
            <a:ext cx="8183562" cy="10525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ja-JP" dirty="0" smtClean="0"/>
              <a:t>Knowledge Access Activities(Prototype)</a:t>
            </a:r>
            <a:endParaRPr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500063" y="785813"/>
          <a:ext cx="8072495" cy="4643471"/>
        </p:xfrm>
        <a:graphic>
          <a:graphicData uri="http://schemas.openxmlformats.org/drawingml/2006/table">
            <a:tbl>
              <a:tblPr/>
              <a:tblGrid>
                <a:gridCol w="2399143"/>
                <a:gridCol w="2081019"/>
                <a:gridCol w="1921502"/>
                <a:gridCol w="1670831"/>
              </a:tblGrid>
              <a:tr h="18573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ＭＳ 明朝"/>
                        </a:rPr>
                        <a:t>Area/Level</a:t>
                      </a:r>
                      <a:endParaRPr lang="ja-JP" sz="2400" dirty="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ＭＳ 明朝"/>
                        </a:rPr>
                        <a:t>Industry</a:t>
                      </a:r>
                      <a:endParaRPr lang="ja-JP" sz="2400" dirty="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Sector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Goods and Services including time spent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6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ＭＳ 明朝"/>
                        </a:rPr>
                        <a:t>Environmental/most advanced</a:t>
                      </a:r>
                      <a:endParaRPr lang="ja-JP" sz="2400" dirty="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Agriculture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Public sector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76200" algn="l">
                        <a:spcAft>
                          <a:spcPts val="0"/>
                        </a:spcAft>
                      </a:pPr>
                      <a:r>
                        <a:rPr lang="ja-JP" sz="2400">
                          <a:latin typeface="Times New Roman"/>
                          <a:ea typeface="ＭＳ 明朝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9286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ＭＳ 明朝"/>
                        </a:rPr>
                        <a:t>Environmental/ advanced</a:t>
                      </a:r>
                      <a:endParaRPr lang="ja-JP" sz="2400" dirty="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76200" algn="l">
                        <a:spcAft>
                          <a:spcPts val="0"/>
                        </a:spcAft>
                      </a:pPr>
                      <a:r>
                        <a:rPr lang="ja-JP" sz="2400">
                          <a:latin typeface="Times New Roman"/>
                          <a:ea typeface="ＭＳ 明朝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52400" algn="l">
                        <a:spcAft>
                          <a:spcPts val="0"/>
                        </a:spcAft>
                      </a:pPr>
                      <a:r>
                        <a:rPr lang="ja-JP" sz="2400">
                          <a:latin typeface="Times New Roman"/>
                          <a:ea typeface="ＭＳ 明朝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76200" algn="l">
                        <a:spcAft>
                          <a:spcPts val="0"/>
                        </a:spcAft>
                      </a:pPr>
                      <a:r>
                        <a:rPr lang="ja-JP" sz="2400">
                          <a:latin typeface="Times New Roman"/>
                          <a:ea typeface="ＭＳ 明朝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4348">
                <a:tc>
                  <a:txBody>
                    <a:bodyPr/>
                    <a:lstStyle/>
                    <a:p>
                      <a:pPr indent="76200" algn="l">
                        <a:spcAft>
                          <a:spcPts val="0"/>
                        </a:spcAft>
                      </a:pPr>
                      <a:r>
                        <a:rPr lang="ja-JP" sz="2400" dirty="0">
                          <a:latin typeface="Times New Roman"/>
                          <a:ea typeface="ＭＳ 明朝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Education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ＭＳ 明朝"/>
                        </a:rPr>
                        <a:t>Private sector</a:t>
                      </a:r>
                      <a:endParaRPr lang="ja-JP" sz="24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76200" algn="l">
                        <a:spcAft>
                          <a:spcPts val="0"/>
                        </a:spcAft>
                      </a:pPr>
                      <a:r>
                        <a:rPr lang="ja-JP" sz="2400">
                          <a:latin typeface="Times New Roman"/>
                          <a:ea typeface="ＭＳ 明朝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4348">
                <a:tc>
                  <a:txBody>
                    <a:bodyPr/>
                    <a:lstStyle/>
                    <a:p>
                      <a:pPr indent="76200" algn="l">
                        <a:spcAft>
                          <a:spcPts val="0"/>
                        </a:spcAft>
                      </a:pPr>
                      <a:r>
                        <a:rPr lang="ja-JP" sz="2400" dirty="0">
                          <a:latin typeface="Times New Roman"/>
                          <a:ea typeface="ＭＳ 明朝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76200" algn="l">
                        <a:spcAft>
                          <a:spcPts val="0"/>
                        </a:spcAft>
                      </a:pPr>
                      <a:r>
                        <a:rPr lang="ja-JP" sz="2400" dirty="0">
                          <a:latin typeface="Times New Roman"/>
                          <a:ea typeface="ＭＳ 明朝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2400" algn="l">
                        <a:spcAft>
                          <a:spcPts val="0"/>
                        </a:spcAft>
                      </a:pPr>
                      <a:r>
                        <a:rPr lang="ja-JP" sz="2400" dirty="0">
                          <a:latin typeface="Times New Roman"/>
                          <a:ea typeface="ＭＳ 明朝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76200" algn="l">
                        <a:spcAft>
                          <a:spcPts val="0"/>
                        </a:spcAft>
                      </a:pPr>
                      <a:r>
                        <a:rPr lang="ja-JP" sz="2400" dirty="0">
                          <a:latin typeface="Times New Roman"/>
                          <a:ea typeface="ＭＳ 明朝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5429264"/>
            <a:ext cx="8183562" cy="10525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ja-JP" dirty="0" smtClean="0"/>
              <a:t>Intangible Non-produced Assets</a:t>
            </a:r>
            <a:endParaRPr lang="ja-JP" altLang="en-US" dirty="0"/>
          </a:p>
        </p:txBody>
      </p:sp>
      <p:sp>
        <p:nvSpPr>
          <p:cNvPr id="25603" name="コンテンツ プレースホルダ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altLang="ja-JP" dirty="0" smtClean="0"/>
              <a:t>Intangible non-produced assets are socially created </a:t>
            </a:r>
            <a:r>
              <a:rPr lang="en-US" altLang="ja-JP" dirty="0" smtClean="0"/>
              <a:t>assets. They </a:t>
            </a:r>
            <a:r>
              <a:rPr lang="en-US" altLang="ja-JP" dirty="0" smtClean="0"/>
              <a:t>are totally different from intangible fixed assets</a:t>
            </a:r>
            <a:r>
              <a:rPr lang="en-US" altLang="ja-JP" dirty="0" smtClean="0"/>
              <a:t>.</a:t>
            </a:r>
          </a:p>
          <a:p>
            <a:pPr>
              <a:buNone/>
            </a:pP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Confusion </a:t>
            </a:r>
            <a:r>
              <a:rPr lang="en-US" altLang="ja-JP" dirty="0" smtClean="0"/>
              <a:t>between the two may give rise to </a:t>
            </a:r>
            <a:r>
              <a:rPr lang="en-US" altLang="ja-JP" dirty="0" smtClean="0"/>
              <a:t>the loss of confidence in </a:t>
            </a:r>
            <a:r>
              <a:rPr lang="en-US" altLang="ja-JP" dirty="0" smtClean="0"/>
              <a:t>official statistics internationally because people think the SNA is pro-patent as well as </a:t>
            </a:r>
            <a:r>
              <a:rPr lang="en-US" altLang="ja-JP" dirty="0" smtClean="0"/>
              <a:t>serious </a:t>
            </a:r>
            <a:r>
              <a:rPr lang="en-US" altLang="ja-JP" dirty="0" err="1" smtClean="0"/>
              <a:t>mis</a:t>
            </a:r>
            <a:r>
              <a:rPr lang="en-US" altLang="ja-JP" dirty="0" smtClean="0"/>
              <a:t>-measurement </a:t>
            </a:r>
            <a:r>
              <a:rPr lang="en-US" altLang="ja-JP" dirty="0" smtClean="0"/>
              <a:t>of economic </a:t>
            </a:r>
            <a:r>
              <a:rPr lang="en-US" altLang="ja-JP" dirty="0" smtClean="0"/>
              <a:t>performances.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5500702"/>
            <a:ext cx="8183562" cy="10525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ja-JP" dirty="0" smtClean="0"/>
              <a:t>Goodwill is not a national accounting concept</a:t>
            </a:r>
            <a:endParaRPr lang="ja-JP" altLang="en-US" dirty="0"/>
          </a:p>
        </p:txBody>
      </p:sp>
      <p:sp>
        <p:nvSpPr>
          <p:cNvPr id="26627" name="コンテンツ プレースホルダ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970477"/>
          </a:xfrm>
        </p:spPr>
        <p:txBody>
          <a:bodyPr/>
          <a:lstStyle/>
          <a:p>
            <a:r>
              <a:rPr lang="en-US" altLang="ja-JP" dirty="0" smtClean="0"/>
              <a:t>There are two rules concerning acquisitions.</a:t>
            </a:r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&lt;Pooling of Interests Method&gt;T</a:t>
            </a:r>
            <a:r>
              <a:rPr lang="en-GB" dirty="0" smtClean="0"/>
              <a:t>he balance sheets of the two businesses are simply combined (using historical cost valuation) and no goodwill is created</a:t>
            </a:r>
            <a:endParaRPr lang="en-US" altLang="ja-JP" dirty="0" smtClean="0"/>
          </a:p>
          <a:p>
            <a:r>
              <a:rPr lang="en-US" altLang="ja-JP" dirty="0" smtClean="0"/>
              <a:t>&lt;Purchase Method&gt;T</a:t>
            </a:r>
            <a:r>
              <a:rPr lang="en-GB" dirty="0" smtClean="0"/>
              <a:t>he acquiring company will put the premium they paid on their balance sheet under the heading "Goodwill.” 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2910" y="5572140"/>
            <a:ext cx="8183562" cy="10525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ja-JP" dirty="0" smtClean="0"/>
              <a:t>Business Accounting Treatment of Goodwill</a:t>
            </a:r>
            <a:endParaRPr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1214438" y="1500188"/>
          <a:ext cx="2214578" cy="1097280"/>
        </p:xfrm>
        <a:graphic>
          <a:graphicData uri="http://schemas.openxmlformats.org/drawingml/2006/table">
            <a:tbl>
              <a:tblPr/>
              <a:tblGrid>
                <a:gridCol w="1107289"/>
                <a:gridCol w="1107289"/>
              </a:tblGrid>
              <a:tr h="500066"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   Assets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1000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ＭＳ 明朝"/>
                        </a:rPr>
                        <a:t>Liabilities</a:t>
                      </a:r>
                      <a:endParaRPr lang="ja-JP" sz="1800">
                        <a:latin typeface="Times New Roman"/>
                        <a:ea typeface="ＭＳ 明朝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ＭＳ 明朝"/>
                        </a:rPr>
                        <a:t>600</a:t>
                      </a:r>
                      <a:endParaRPr lang="ja-JP" sz="180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Capital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400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4429125" y="1500188"/>
          <a:ext cx="2143140" cy="1097280"/>
        </p:xfrm>
        <a:graphic>
          <a:graphicData uri="http://schemas.openxmlformats.org/drawingml/2006/table">
            <a:tbl>
              <a:tblPr/>
              <a:tblGrid>
                <a:gridCol w="1071570"/>
                <a:gridCol w="1071570"/>
              </a:tblGrid>
              <a:tr h="464347"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   Assets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1500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Liabilities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1000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3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Capital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500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500313" y="2714625"/>
          <a:ext cx="2857520" cy="1097280"/>
        </p:xfrm>
        <a:graphic>
          <a:graphicData uri="http://schemas.openxmlformats.org/drawingml/2006/table">
            <a:tbl>
              <a:tblPr/>
              <a:tblGrid>
                <a:gridCol w="1428760"/>
                <a:gridCol w="1428760"/>
              </a:tblGrid>
              <a:tr h="535785"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   Assets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2</a:t>
                      </a:r>
                      <a:r>
                        <a:rPr lang="en-GB" sz="1800" dirty="0" smtClean="0">
                          <a:latin typeface="Times New Roman"/>
                          <a:ea typeface="ＭＳ 明朝"/>
                        </a:rPr>
                        <a:t>500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Liabilities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latin typeface="Times New Roman"/>
                          <a:ea typeface="ＭＳ 明朝"/>
                        </a:rPr>
                        <a:t>1600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7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Capital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9</a:t>
                      </a:r>
                      <a:r>
                        <a:rPr lang="en-GB" sz="1800" dirty="0" smtClean="0">
                          <a:latin typeface="Times New Roman"/>
                          <a:ea typeface="ＭＳ 明朝"/>
                        </a:rPr>
                        <a:t>00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2571750" y="4000500"/>
          <a:ext cx="2786082" cy="1371600"/>
        </p:xfrm>
        <a:graphic>
          <a:graphicData uri="http://schemas.openxmlformats.org/drawingml/2006/table">
            <a:tbl>
              <a:tblPr/>
              <a:tblGrid>
                <a:gridCol w="1393041"/>
                <a:gridCol w="1393041"/>
              </a:tblGrid>
              <a:tr h="457203"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   Assets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3000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  <a:p>
                      <a:pPr algn="r" latinLnBrk="1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Of which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Goodwill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500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Liabilities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1600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Capital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ＭＳ 明朝"/>
                        </a:rPr>
                        <a:t>1400</a:t>
                      </a:r>
                      <a:endParaRPr lang="ja-JP" sz="1800" dirty="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691" name="テキスト ボックス 7"/>
          <p:cNvSpPr txBox="1">
            <a:spLocks noChangeArrowheads="1"/>
          </p:cNvSpPr>
          <p:nvPr/>
        </p:nvSpPr>
        <p:spPr bwMode="auto">
          <a:xfrm>
            <a:off x="1571625" y="1143000"/>
            <a:ext cx="27146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dirty="0" smtClean="0"/>
              <a:t>Company B</a:t>
            </a:r>
            <a:endParaRPr lang="ja-JP" altLang="en-US" dirty="0"/>
          </a:p>
        </p:txBody>
      </p:sp>
      <p:sp>
        <p:nvSpPr>
          <p:cNvPr id="27692" name="テキスト ボックス 9"/>
          <p:cNvSpPr txBox="1">
            <a:spLocks noChangeArrowheads="1"/>
          </p:cNvSpPr>
          <p:nvPr/>
        </p:nvSpPr>
        <p:spPr bwMode="auto">
          <a:xfrm>
            <a:off x="4857750" y="1143000"/>
            <a:ext cx="27860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dirty="0" smtClean="0"/>
              <a:t>Company T</a:t>
            </a:r>
            <a:endParaRPr lang="ja-JP" altLang="en-US" dirty="0"/>
          </a:p>
        </p:txBody>
      </p:sp>
      <p:sp>
        <p:nvSpPr>
          <p:cNvPr id="27693" name="テキスト ボックス 10"/>
          <p:cNvSpPr txBox="1">
            <a:spLocks noChangeArrowheads="1"/>
          </p:cNvSpPr>
          <p:nvPr/>
        </p:nvSpPr>
        <p:spPr bwMode="auto">
          <a:xfrm>
            <a:off x="857250" y="2786063"/>
            <a:ext cx="114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dirty="0" smtClean="0"/>
              <a:t>Pooling Method</a:t>
            </a:r>
            <a:endParaRPr lang="ja-JP" altLang="en-US" dirty="0"/>
          </a:p>
        </p:txBody>
      </p:sp>
      <p:sp>
        <p:nvSpPr>
          <p:cNvPr id="27694" name="テキスト ボックス 11"/>
          <p:cNvSpPr txBox="1">
            <a:spLocks noChangeArrowheads="1"/>
          </p:cNvSpPr>
          <p:nvPr/>
        </p:nvSpPr>
        <p:spPr bwMode="auto">
          <a:xfrm>
            <a:off x="928688" y="4071938"/>
            <a:ext cx="14287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dirty="0" smtClean="0"/>
              <a:t>Purchase</a:t>
            </a:r>
          </a:p>
          <a:p>
            <a:r>
              <a:rPr lang="en-US" altLang="ja-JP" dirty="0" smtClean="0"/>
              <a:t>Method </a:t>
            </a:r>
            <a:endParaRPr lang="ja-JP" altLang="en-US" dirty="0"/>
          </a:p>
        </p:txBody>
      </p:sp>
      <p:sp>
        <p:nvSpPr>
          <p:cNvPr id="27695" name="テキスト ボックス 12"/>
          <p:cNvSpPr txBox="1">
            <a:spLocks noChangeArrowheads="1"/>
          </p:cNvSpPr>
          <p:nvPr/>
        </p:nvSpPr>
        <p:spPr bwMode="auto">
          <a:xfrm>
            <a:off x="6500813" y="3143250"/>
            <a:ext cx="2357467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altLang="ja-JP" dirty="0" smtClean="0"/>
              <a:t>Total </a:t>
            </a:r>
            <a:r>
              <a:rPr lang="en-GB" altLang="ja-JP" dirty="0"/>
              <a:t>market value </a:t>
            </a:r>
            <a:r>
              <a:rPr lang="en-GB" altLang="ja-JP" dirty="0" smtClean="0"/>
              <a:t>of Company B is 900</a:t>
            </a:r>
          </a:p>
          <a:p>
            <a:endParaRPr lang="ja-JP" altLang="en-US" dirty="0"/>
          </a:p>
          <a:p>
            <a:r>
              <a:rPr lang="en-GB" altLang="ja-JP" dirty="0" smtClean="0"/>
              <a:t>Total </a:t>
            </a:r>
            <a:r>
              <a:rPr lang="en-GB" altLang="ja-JP" dirty="0"/>
              <a:t>market value </a:t>
            </a:r>
            <a:r>
              <a:rPr lang="en-GB" altLang="ja-JP" dirty="0" smtClean="0"/>
              <a:t>of Company T is 1100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Current- Value Pooling Method </a:t>
            </a:r>
            <a:endParaRPr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2470020"/>
          </a:xfrm>
        </p:spPr>
        <p:txBody>
          <a:bodyPr/>
          <a:lstStyle/>
          <a:p>
            <a:r>
              <a:rPr lang="en-US" altLang="ja-JP" dirty="0" smtClean="0"/>
              <a:t>Goodwill is </a:t>
            </a:r>
            <a:r>
              <a:rPr lang="en-US" altLang="ja-JP" smtClean="0"/>
              <a:t>not a national </a:t>
            </a:r>
            <a:r>
              <a:rPr lang="en-US" altLang="ja-JP" dirty="0" smtClean="0"/>
              <a:t>accounting concept.</a:t>
            </a:r>
          </a:p>
          <a:p>
            <a:r>
              <a:rPr lang="en-US" altLang="ja-JP" dirty="0" smtClean="0"/>
              <a:t>Current-value pooling method is the only method that can be used in national accounting.</a:t>
            </a:r>
          </a:p>
          <a:p>
            <a:endParaRPr lang="ja-JP" altLang="en-US" dirty="0" smtClean="0"/>
          </a:p>
          <a:p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5143504" y="2643182"/>
          <a:ext cx="3357586" cy="2571760"/>
        </p:xfrm>
        <a:graphic>
          <a:graphicData uri="http://schemas.openxmlformats.org/drawingml/2006/table">
            <a:tbl>
              <a:tblPr/>
              <a:tblGrid>
                <a:gridCol w="1678793"/>
                <a:gridCol w="1678793"/>
              </a:tblGrid>
              <a:tr h="1714507"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ＭＳ 明朝"/>
                        </a:rPr>
                        <a:t>   Assets</a:t>
                      </a:r>
                      <a:endParaRPr lang="ja-JP" sz="2400" dirty="0">
                        <a:latin typeface="Times New Roman"/>
                        <a:ea typeface="ＭＳ 明朝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latin typeface="Times New Roman"/>
                          <a:ea typeface="ＭＳ 明朝"/>
                        </a:rPr>
                        <a:t>2500</a:t>
                      </a:r>
                      <a:endParaRPr lang="ja-JP" sz="2400" dirty="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ＭＳ 明朝"/>
                        </a:rPr>
                        <a:t>Liabilities</a:t>
                      </a:r>
                      <a:endParaRPr lang="ja-JP" sz="2400" dirty="0">
                        <a:latin typeface="Times New Roman"/>
                        <a:ea typeface="ＭＳ 明朝"/>
                      </a:endParaRPr>
                    </a:p>
                    <a:p>
                      <a:pPr algn="r" latinLnBrk="1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ＭＳ 明朝"/>
                        </a:rPr>
                        <a:t>Including</a:t>
                      </a:r>
                      <a:endParaRPr lang="ja-JP" sz="2400" dirty="0">
                        <a:latin typeface="Times New Roman"/>
                        <a:ea typeface="ＭＳ 明朝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ＭＳ 明朝"/>
                        </a:rPr>
                        <a:t>shares</a:t>
                      </a:r>
                      <a:endParaRPr lang="ja-JP" sz="2400" dirty="0">
                        <a:latin typeface="Times New Roman"/>
                        <a:ea typeface="ＭＳ 明朝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ＭＳ 明朝"/>
                        </a:rPr>
                        <a:t>3</a:t>
                      </a:r>
                      <a:r>
                        <a:rPr lang="en-GB" sz="2400" dirty="0" smtClean="0">
                          <a:latin typeface="Times New Roman"/>
                          <a:ea typeface="ＭＳ 明朝"/>
                        </a:rPr>
                        <a:t>600</a:t>
                      </a:r>
                      <a:endParaRPr lang="ja-JP" sz="2400" dirty="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ＭＳ 明朝"/>
                        </a:rPr>
                        <a:t>Net worth</a:t>
                      </a:r>
                      <a:endParaRPr lang="ja-JP" sz="2400" dirty="0">
                        <a:latin typeface="Times New Roman"/>
                        <a:ea typeface="ＭＳ 明朝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ＭＳ 明朝"/>
                        </a:rPr>
                        <a:t>-</a:t>
                      </a:r>
                      <a:r>
                        <a:rPr lang="en-GB" sz="2400" dirty="0" smtClean="0">
                          <a:latin typeface="Times New Roman"/>
                          <a:ea typeface="ＭＳ 明朝"/>
                        </a:rPr>
                        <a:t>1100</a:t>
                      </a:r>
                      <a:endParaRPr lang="ja-JP" sz="2400" dirty="0"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642910" y="3571876"/>
            <a:ext cx="42862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Negative</a:t>
            </a:r>
            <a:r>
              <a:rPr lang="en-US" altLang="ja-JP" dirty="0" smtClean="0">
                <a:solidFill>
                  <a:srgbClr val="FF0000"/>
                </a:solidFill>
              </a:rPr>
              <a:t>  </a:t>
            </a:r>
            <a:r>
              <a:rPr lang="en-US" altLang="ja-JP" sz="2800" dirty="0" smtClean="0">
                <a:solidFill>
                  <a:srgbClr val="FF0000"/>
                </a:solidFill>
                <a:latin typeface="+mn-lt"/>
              </a:rPr>
              <a:t>net worth should be focused instead!</a:t>
            </a:r>
          </a:p>
          <a:p>
            <a:pPr>
              <a:buNone/>
            </a:pPr>
            <a:r>
              <a:rPr lang="en-US" altLang="ja-JP" sz="2800" dirty="0" smtClean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5429264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Closing Remarks</a:t>
            </a:r>
            <a:endParaRPr lang="ja-JP" altLang="en-US" dirty="0"/>
          </a:p>
        </p:txBody>
      </p:sp>
      <p:sp>
        <p:nvSpPr>
          <p:cNvPr id="29699" name="コンテンツ プレースホルダ 2"/>
          <p:cNvSpPr>
            <a:spLocks noGrp="1"/>
          </p:cNvSpPr>
          <p:nvPr>
            <p:ph idx="1"/>
          </p:nvPr>
        </p:nvSpPr>
        <p:spPr>
          <a:xfrm>
            <a:off x="571472" y="357166"/>
            <a:ext cx="8183562" cy="4899039"/>
          </a:xfrm>
        </p:spPr>
        <p:txBody>
          <a:bodyPr/>
          <a:lstStyle/>
          <a:p>
            <a:r>
              <a:rPr lang="en-US" altLang="ja-JP" dirty="0" smtClean="0"/>
              <a:t>As a reference framework, “Popper’s three worlds” may be useful for national accountants.</a:t>
            </a:r>
          </a:p>
          <a:p>
            <a:r>
              <a:rPr lang="en-US" altLang="ja-JP" dirty="0" smtClean="0"/>
              <a:t>The distinction between produced assets and non-produced assets should not be obscured in order for the official statistics to be credible with the international society. </a:t>
            </a:r>
          </a:p>
          <a:p>
            <a:r>
              <a:rPr lang="en-US" altLang="ja-JP" dirty="0" smtClean="0"/>
              <a:t>Publicness involved in the private sector’s activities is not adequately accounted for in the current national accounts statistics. </a:t>
            </a:r>
          </a:p>
          <a:p>
            <a:pPr>
              <a:buNone/>
            </a:pP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>
              <a:buFont typeface="Wingdings 2" pitchFamily="18" charset="2"/>
              <a:buNone/>
            </a:pPr>
            <a:endParaRPr lang="en-US" altLang="ja-JP" dirty="0" smtClean="0"/>
          </a:p>
          <a:p>
            <a:pPr>
              <a:buFont typeface="Wingdings 2" pitchFamily="18" charset="2"/>
              <a:buNone/>
            </a:pPr>
            <a:endParaRPr lang="en-US" altLang="ja-JP" dirty="0" smtClean="0"/>
          </a:p>
          <a:p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5500702"/>
            <a:ext cx="8183562" cy="10525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ja-JP" dirty="0" smtClean="0"/>
              <a:t>Popper’s three worlds</a:t>
            </a:r>
            <a:endParaRPr lang="ja-JP" altLang="en-US" dirty="0"/>
          </a:p>
        </p:txBody>
      </p:sp>
      <p:sp>
        <p:nvSpPr>
          <p:cNvPr id="7171" name="コンテンツ プレースホルダ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899039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World 1</a:t>
            </a:r>
            <a:r>
              <a:rPr lang="ja-JP" altLang="en-US" dirty="0" smtClean="0"/>
              <a:t>　</a:t>
            </a:r>
            <a:r>
              <a:rPr lang="en-US" altLang="ja-JP" dirty="0" smtClean="0"/>
              <a:t>the world of physical states or processes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ja-JP" dirty="0" smtClean="0"/>
          </a:p>
          <a:p>
            <a:pPr eaLnBrk="1" hangingPunct="1"/>
            <a:r>
              <a:rPr lang="en-US" altLang="ja-JP" dirty="0" smtClean="0"/>
              <a:t>World 2</a:t>
            </a:r>
            <a:r>
              <a:rPr lang="ja-JP" altLang="en-US" dirty="0" smtClean="0"/>
              <a:t>  </a:t>
            </a:r>
            <a:r>
              <a:rPr lang="en-US" altLang="ja-JP" dirty="0" smtClean="0"/>
              <a:t>the world of mental states or processes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ja-JP" dirty="0" smtClean="0"/>
          </a:p>
          <a:p>
            <a:pPr eaLnBrk="1" hangingPunct="1"/>
            <a:r>
              <a:rPr lang="en-US" altLang="ja-JP" dirty="0" smtClean="0"/>
              <a:t>World 3</a:t>
            </a:r>
            <a:r>
              <a:rPr lang="ja-JP" altLang="en-US" dirty="0" smtClean="0"/>
              <a:t>  </a:t>
            </a:r>
            <a:r>
              <a:rPr lang="en-US" altLang="ja-JP" dirty="0" smtClean="0"/>
              <a:t>the world of the products of human minds</a:t>
            </a:r>
          </a:p>
          <a:p>
            <a:pPr eaLnBrk="1" hangingPunct="1"/>
            <a:endParaRPr lang="en-US" altLang="ja-JP" dirty="0" smtClean="0"/>
          </a:p>
          <a:p>
            <a:pPr eaLnBrk="1" hangingPunct="1"/>
            <a:r>
              <a:rPr lang="en-US" altLang="ja-JP" dirty="0" smtClean="0">
                <a:solidFill>
                  <a:srgbClr val="FF0000"/>
                </a:solidFill>
              </a:rPr>
              <a:t>How to treat “Output” </a:t>
            </a:r>
            <a:r>
              <a:rPr lang="en-US" altLang="ja-JP" dirty="0" smtClean="0">
                <a:solidFill>
                  <a:srgbClr val="FF0000"/>
                </a:solidFill>
              </a:rPr>
              <a:t>(?) to </a:t>
            </a:r>
            <a:r>
              <a:rPr lang="en-US" altLang="ja-JP" dirty="0" smtClean="0">
                <a:solidFill>
                  <a:srgbClr val="FF0000"/>
                </a:solidFill>
              </a:rPr>
              <a:t>the World 3 may be the focus.  </a:t>
            </a:r>
            <a:endParaRPr lang="ja-JP" alt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1500" y="5643563"/>
            <a:ext cx="8183563" cy="1050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ja-JP" dirty="0" smtClean="0"/>
              <a:t>Work of Art and Production Boundary of SNA</a:t>
            </a:r>
            <a:endParaRPr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214282" y="357166"/>
          <a:ext cx="8643998" cy="5221767"/>
        </p:xfrm>
        <a:graphic>
          <a:graphicData uri="http://schemas.openxmlformats.org/drawingml/2006/table">
            <a:tbl>
              <a:tblPr/>
              <a:tblGrid>
                <a:gridCol w="2179554"/>
                <a:gridCol w="2035751"/>
                <a:gridCol w="2035751"/>
                <a:gridCol w="2392942"/>
              </a:tblGrid>
              <a:tr h="602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latin typeface="Times New Roman"/>
                          <a:ea typeface="ＭＳ 明朝"/>
                          <a:cs typeface="Times New Roman"/>
                        </a:rPr>
                        <a:t>Items</a:t>
                      </a:r>
                      <a:endParaRPr lang="ja-JP" sz="20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latin typeface="Times New Roman"/>
                          <a:ea typeface="ＭＳ 明朝"/>
                          <a:cs typeface="Times New Roman"/>
                        </a:rPr>
                        <a:t>68SNA</a:t>
                      </a:r>
                      <a:endParaRPr lang="ja-JP" sz="20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latin typeface="Times New Roman"/>
                          <a:ea typeface="ＭＳ 明朝"/>
                          <a:cs typeface="Times New Roman"/>
                        </a:rPr>
                        <a:t>93SNA</a:t>
                      </a:r>
                      <a:endParaRPr lang="ja-JP" sz="20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latin typeface="Times New Roman"/>
                          <a:ea typeface="ＭＳ 明朝"/>
                          <a:cs typeface="Times New Roman"/>
                        </a:rPr>
                        <a:t>Residence in Popper’s three Worlds</a:t>
                      </a:r>
                      <a:endParaRPr lang="ja-JP" sz="20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37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latin typeface="Times New Roman"/>
                          <a:ea typeface="ＭＳ 明朝"/>
                          <a:cs typeface="Times New Roman"/>
                        </a:rPr>
                        <a:t>Sculpture</a:t>
                      </a:r>
                      <a:endParaRPr lang="ja-JP" sz="20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Times New Roman"/>
                          <a:ea typeface="ＭＳ 明朝"/>
                          <a:cs typeface="Times New Roman"/>
                        </a:rPr>
                        <a:t>Fixed Capital Formation if purchased by producers</a:t>
                      </a:r>
                      <a:endParaRPr lang="ja-JP" sz="1600" kern="1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Times New Roman"/>
                          <a:ea typeface="ＭＳ 明朝"/>
                          <a:cs typeface="Times New Roman"/>
                        </a:rPr>
                        <a:t>Valuables</a:t>
                      </a:r>
                      <a:endParaRPr lang="ja-JP" sz="1600" kern="1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Times New Roman"/>
                          <a:ea typeface="ＭＳ 明朝"/>
                          <a:cs typeface="Times New Roman"/>
                        </a:rPr>
                        <a:t>World 1 and World 3</a:t>
                      </a:r>
                      <a:endParaRPr lang="ja-JP" sz="1600" kern="1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37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latin typeface="Times New Roman"/>
                          <a:ea typeface="ＭＳ 明朝"/>
                          <a:cs typeface="Times New Roman"/>
                        </a:rPr>
                        <a:t>Paintings</a:t>
                      </a:r>
                      <a:endParaRPr lang="ja-JP" sz="20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Times New Roman"/>
                          <a:ea typeface="ＭＳ 明朝"/>
                          <a:cs typeface="Times New Roman"/>
                        </a:rPr>
                        <a:t>Fixed Capital Formation if purchased by producers</a:t>
                      </a:r>
                      <a:endParaRPr lang="ja-JP" sz="1600" kern="1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Times New Roman"/>
                          <a:ea typeface="ＭＳ 明朝"/>
                          <a:cs typeface="Times New Roman"/>
                        </a:rPr>
                        <a:t>Valuables</a:t>
                      </a:r>
                      <a:endParaRPr lang="ja-JP" sz="1600" kern="1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Times New Roman"/>
                          <a:ea typeface="Times New Roman"/>
                          <a:cs typeface="Times New Roman"/>
                        </a:rPr>
                        <a:t>World 1 and World 3</a:t>
                      </a:r>
                      <a:endParaRPr lang="ja-JP" sz="1600" kern="1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15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latin typeface="Times New Roman"/>
                          <a:ea typeface="ＭＳ 明朝"/>
                          <a:cs typeface="Times New Roman"/>
                        </a:rPr>
                        <a:t>Literary works</a:t>
                      </a:r>
                      <a:endParaRPr lang="ja-JP" sz="20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Times New Roman"/>
                          <a:ea typeface="ＭＳ 明朝"/>
                          <a:cs typeface="Times New Roman"/>
                        </a:rPr>
                        <a:t>Outside of production boundary</a:t>
                      </a:r>
                      <a:endParaRPr lang="ja-JP" sz="1600" kern="1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Times New Roman"/>
                          <a:ea typeface="ＭＳ 明朝"/>
                          <a:cs typeface="Times New Roman"/>
                        </a:rPr>
                        <a:t>Originals should be treated as  Intangible Fixed Capital Formation</a:t>
                      </a:r>
                      <a:endParaRPr lang="ja-JP" sz="1600" kern="1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Times New Roman"/>
                          <a:ea typeface="ＭＳ 明朝"/>
                          <a:cs typeface="Times New Roman"/>
                        </a:rPr>
                        <a:t>World 3</a:t>
                      </a:r>
                      <a:endParaRPr lang="ja-JP" sz="1600" kern="1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15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latin typeface="Times New Roman"/>
                          <a:ea typeface="ＭＳ 明朝"/>
                          <a:cs typeface="Times New Roman"/>
                        </a:rPr>
                        <a:t>Music composing</a:t>
                      </a:r>
                      <a:endParaRPr lang="ja-JP" sz="20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Times New Roman"/>
                          <a:ea typeface="ＭＳ 明朝"/>
                          <a:cs typeface="Times New Roman"/>
                        </a:rPr>
                        <a:t>Outside of production boundary</a:t>
                      </a:r>
                      <a:endParaRPr lang="ja-JP" sz="1600" kern="1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Times New Roman"/>
                          <a:ea typeface="ＭＳ 明朝"/>
                          <a:cs typeface="Times New Roman"/>
                        </a:rPr>
                        <a:t>Originals should be treated as</a:t>
                      </a:r>
                      <a:endParaRPr lang="ja-JP" sz="1600" kern="100">
                        <a:latin typeface="Times New Roman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Times New Roman"/>
                          <a:ea typeface="ＭＳ 明朝"/>
                          <a:cs typeface="Times New Roman"/>
                        </a:rPr>
                        <a:t>Intangible Fixed Capital Formation</a:t>
                      </a:r>
                      <a:endParaRPr lang="ja-JP" sz="1600" kern="1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Times New Roman"/>
                          <a:ea typeface="ＭＳ 明朝"/>
                          <a:cs typeface="Times New Roman"/>
                        </a:rPr>
                        <a:t>World 3</a:t>
                      </a:r>
                      <a:endParaRPr lang="ja-JP" sz="1600" kern="1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15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latin typeface="Times New Roman"/>
                          <a:ea typeface="ＭＳ 明朝"/>
                          <a:cs typeface="Times New Roman"/>
                        </a:rPr>
                        <a:t>Music Performances </a:t>
                      </a:r>
                      <a:endParaRPr lang="ja-JP" sz="20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latin typeface="Times New Roman"/>
                          <a:ea typeface="ＭＳ 明朝"/>
                          <a:cs typeface="Times New Roman"/>
                        </a:rPr>
                        <a:t>Services;</a:t>
                      </a:r>
                      <a:endParaRPr lang="ja-JP" sz="16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latin typeface="Times New Roman"/>
                          <a:ea typeface="ＭＳ 明朝"/>
                          <a:cs typeface="Times New Roman"/>
                        </a:rPr>
                        <a:t>Intermediate or Final Consumption</a:t>
                      </a:r>
                      <a:endParaRPr lang="ja-JP" sz="16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latin typeface="Times New Roman"/>
                          <a:ea typeface="ＭＳ 明朝"/>
                          <a:cs typeface="Times New Roman"/>
                        </a:rPr>
                        <a:t>Master tapes, etc. should be treated as Intangible Fixed Capital Formation</a:t>
                      </a:r>
                      <a:endParaRPr lang="ja-JP" sz="16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latin typeface="Times New Roman"/>
                          <a:ea typeface="Times New Roman"/>
                          <a:cs typeface="Times New Roman"/>
                        </a:rPr>
                        <a:t>World 1 </a:t>
                      </a:r>
                      <a:r>
                        <a:rPr lang="en-GB" sz="16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and  World </a:t>
                      </a:r>
                      <a:r>
                        <a:rPr lang="en-GB" sz="1600" kern="1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ja-JP" sz="16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2444" marR="4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428860" y="3929066"/>
            <a:ext cx="3571900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428860" y="2500306"/>
            <a:ext cx="3571876" cy="1214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428860" y="1071546"/>
            <a:ext cx="3571900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197" name="テキスト ボックス 6"/>
          <p:cNvSpPr txBox="1">
            <a:spLocks noChangeArrowheads="1"/>
          </p:cNvSpPr>
          <p:nvPr/>
        </p:nvSpPr>
        <p:spPr bwMode="auto">
          <a:xfrm>
            <a:off x="2714625" y="1214438"/>
            <a:ext cx="1643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World 3</a:t>
            </a:r>
            <a:endParaRPr lang="ja-JP" altLang="en-US"/>
          </a:p>
        </p:txBody>
      </p:sp>
      <p:sp>
        <p:nvSpPr>
          <p:cNvPr id="10" name="テキスト ボックス 9"/>
          <p:cNvSpPr txBox="1">
            <a:spLocks noChangeArrowheads="1"/>
          </p:cNvSpPr>
          <p:nvPr/>
        </p:nvSpPr>
        <p:spPr bwMode="auto">
          <a:xfrm>
            <a:off x="2714625" y="2786063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dirty="0"/>
              <a:t>World 2</a:t>
            </a:r>
            <a:endParaRPr lang="ja-JP" altLang="en-US" dirty="0"/>
          </a:p>
        </p:txBody>
      </p:sp>
      <p:sp>
        <p:nvSpPr>
          <p:cNvPr id="8199" name="テキスト ボックス 10"/>
          <p:cNvSpPr txBox="1">
            <a:spLocks noChangeArrowheads="1"/>
          </p:cNvSpPr>
          <p:nvPr/>
        </p:nvSpPr>
        <p:spPr bwMode="auto">
          <a:xfrm>
            <a:off x="2786063" y="4214813"/>
            <a:ext cx="1285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World 1</a:t>
            </a:r>
            <a:endParaRPr lang="ja-JP" altLang="en-US"/>
          </a:p>
          <a:p>
            <a:endParaRPr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4500563" y="4357688"/>
            <a:ext cx="1143000" cy="714375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4286250" y="3000375"/>
            <a:ext cx="1571625" cy="2071688"/>
          </a:xfrm>
          <a:prstGeom prst="ellipse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4071938" y="1143000"/>
            <a:ext cx="1785937" cy="4000500"/>
          </a:xfrm>
          <a:prstGeom prst="ellipse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タイトル 14"/>
          <p:cNvSpPr>
            <a:spLocks noGrp="1"/>
          </p:cNvSpPr>
          <p:nvPr>
            <p:ph type="title"/>
          </p:nvPr>
        </p:nvSpPr>
        <p:spPr>
          <a:xfrm>
            <a:off x="642910" y="5357826"/>
            <a:ext cx="8183562" cy="10525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ja-JP" dirty="0" smtClean="0"/>
              <a:t>The location of Production </a:t>
            </a:r>
            <a:r>
              <a:rPr lang="en-US" altLang="ja-JP" dirty="0" smtClean="0"/>
              <a:t>Boundary and the Three Worlds</a:t>
            </a:r>
            <a:endParaRPr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357950" y="1142984"/>
            <a:ext cx="21431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93SNA’s Production Boundary ?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2" animBg="1"/>
      <p:bldP spid="14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1472" y="5572140"/>
            <a:ext cx="8183880" cy="105156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Is the “output” to the World 3 economic production? 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Knowledge creation is unique, non-reproducible.</a:t>
            </a:r>
            <a:r>
              <a:rPr lang="en-GB" dirty="0" smtClean="0"/>
              <a:t> “Third Party </a:t>
            </a:r>
            <a:r>
              <a:rPr lang="en-GB" dirty="0" smtClean="0"/>
              <a:t>(Person) </a:t>
            </a:r>
            <a:r>
              <a:rPr lang="en-US" altLang="ja-JP" dirty="0" smtClean="0"/>
              <a:t>Criterion</a:t>
            </a:r>
            <a:r>
              <a:rPr lang="en-GB" dirty="0" smtClean="0"/>
              <a:t>” tells us that it is not economic production. Thus, Shakespeare could not have asked someone to write </a:t>
            </a:r>
            <a:r>
              <a:rPr lang="en-GB" i="1" dirty="0" smtClean="0"/>
              <a:t>Hamlet</a:t>
            </a:r>
            <a:r>
              <a:rPr lang="en-GB" dirty="0" smtClean="0"/>
              <a:t> for him. </a:t>
            </a:r>
            <a:endParaRPr kumimoji="1" lang="en-US" altLang="ja-JP" dirty="0" smtClean="0"/>
          </a:p>
          <a:p>
            <a:r>
              <a:rPr lang="en-US" altLang="ja-JP" dirty="0" smtClean="0"/>
              <a:t>Knowledge creation is not something done under the control of some institutional unit. It is because of its autonomy and the Popperian evolutionary processes involved. 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How about the World 2?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In passing, </a:t>
            </a:r>
          </a:p>
          <a:p>
            <a:r>
              <a:rPr kumimoji="1" lang="en-US" altLang="ja-JP" dirty="0" smtClean="0"/>
              <a:t>The “</a:t>
            </a:r>
            <a:r>
              <a:rPr lang="en-US" altLang="ja-JP" dirty="0" smtClean="0"/>
              <a:t>output” to t</a:t>
            </a:r>
            <a:r>
              <a:rPr kumimoji="1" lang="en-US" altLang="ja-JP" dirty="0" smtClean="0"/>
              <a:t>he World 2 is also questionable!!</a:t>
            </a:r>
          </a:p>
          <a:p>
            <a:r>
              <a:rPr kumimoji="1" lang="en-US" altLang="ja-JP" dirty="0" smtClean="0"/>
              <a:t> Are mental changes really the economic output of certain services?</a:t>
            </a:r>
          </a:p>
          <a:p>
            <a:r>
              <a:rPr lang="en-US" altLang="ja-JP" dirty="0" smtClean="0"/>
              <a:t>Or, better described as the outcome of the services. </a:t>
            </a:r>
            <a:r>
              <a:rPr kumimoji="1" lang="en-US" altLang="ja-JP" dirty="0" smtClean="0"/>
              <a:t>  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0"/>
          <p:cNvSpPr>
            <a:spLocks noGrp="1"/>
          </p:cNvSpPr>
          <p:nvPr>
            <p:ph type="title"/>
          </p:nvPr>
        </p:nvSpPr>
        <p:spPr>
          <a:xfrm>
            <a:off x="500034" y="5805488"/>
            <a:ext cx="8183562" cy="10525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Terms</a:t>
            </a:r>
            <a:br>
              <a:rPr lang="en-US" altLang="ja-JP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endParaRPr lang="ja-JP" alt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7171" name="コンテンツ プレースホルダ 11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Two categories of intangible assets</a:t>
            </a:r>
          </a:p>
          <a:p>
            <a:pPr eaLnBrk="1" hangingPunct="1"/>
            <a:endParaRPr lang="en-US" altLang="ja-JP" dirty="0" smtClean="0"/>
          </a:p>
          <a:p>
            <a:pPr eaLnBrk="1" hangingPunct="1"/>
            <a:r>
              <a:rPr lang="en-US" altLang="ja-JP" dirty="0" smtClean="0"/>
              <a:t>Intangible fixed assets</a:t>
            </a:r>
          </a:p>
          <a:p>
            <a:pPr eaLnBrk="1" hangingPunct="1">
              <a:buFont typeface="Wingdings 2" pitchFamily="18" charset="2"/>
              <a:buNone/>
            </a:pPr>
            <a:r>
              <a:rPr lang="ja-JP" altLang="en-US" dirty="0" smtClean="0"/>
              <a:t>　</a:t>
            </a:r>
            <a:endParaRPr lang="en-US" altLang="ja-JP" dirty="0" smtClean="0"/>
          </a:p>
          <a:p>
            <a:pPr eaLnBrk="1" hangingPunct="1"/>
            <a:r>
              <a:rPr lang="en-US" altLang="ja-JP" dirty="0" smtClean="0"/>
              <a:t>Intangible non-produced assets</a:t>
            </a:r>
          </a:p>
          <a:p>
            <a:pPr eaLnBrk="1" hangingPunct="1">
              <a:buFont typeface="Wingdings 2" pitchFamily="18" charset="2"/>
              <a:buNone/>
            </a:pPr>
            <a:r>
              <a:rPr lang="ja-JP" altLang="en-US" dirty="0" smtClean="0"/>
              <a:t>  </a:t>
            </a:r>
            <a:r>
              <a:rPr lang="en-US" altLang="ja-JP" dirty="0" smtClean="0">
                <a:solidFill>
                  <a:srgbClr val="FF0000"/>
                </a:solidFill>
              </a:rPr>
              <a:t>BAD NAMING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pPr eaLnBrk="1" hangingPunct="1"/>
            <a:r>
              <a:rPr lang="en-US" altLang="ja-JP" dirty="0" smtClean="0"/>
              <a:t>Because financial assets as well are intangible and non-produced</a:t>
            </a:r>
          </a:p>
          <a:p>
            <a:pPr eaLnBrk="1" hangingPunct="1"/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5429264"/>
            <a:ext cx="8183562" cy="10525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ja-JP" dirty="0" smtClean="0"/>
              <a:t>Intangible Fixed Assets </a:t>
            </a:r>
            <a:endParaRPr lang="ja-JP" altLang="en-US" dirty="0"/>
          </a:p>
        </p:txBody>
      </p:sp>
      <p:sp>
        <p:nvSpPr>
          <p:cNvPr id="15363" name="コンテンツ プレースホルダ 2"/>
          <p:cNvSpPr>
            <a:spLocks noGrp="1"/>
          </p:cNvSpPr>
          <p:nvPr>
            <p:ph idx="1"/>
          </p:nvPr>
        </p:nvSpPr>
        <p:spPr>
          <a:xfrm>
            <a:off x="503238" y="530225"/>
            <a:ext cx="8212166" cy="5470543"/>
          </a:xfrm>
        </p:spPr>
        <p:txBody>
          <a:bodyPr/>
          <a:lstStyle/>
          <a:p>
            <a:r>
              <a:rPr lang="en-US" altLang="ja-JP" dirty="0" smtClean="0"/>
              <a:t>Computer software (copies)is tangible.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Because </a:t>
            </a:r>
            <a:r>
              <a:rPr lang="en-US" altLang="ja-JP" dirty="0" smtClean="0"/>
              <a:t>it is a component of the machine. 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To </a:t>
            </a:r>
            <a:r>
              <a:rPr lang="en-US" altLang="ja-JP" dirty="0" smtClean="0"/>
              <a:t>be “machine-readable,” it needs to be a tangible object!!</a:t>
            </a:r>
          </a:p>
          <a:p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564357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Intangible Fixed Assets </a:t>
            </a:r>
            <a:r>
              <a:rPr lang="en-US" altLang="ja-JP" dirty="0" smtClean="0"/>
              <a:t>(</a:t>
            </a:r>
            <a:r>
              <a:rPr lang="en-US" altLang="ja-JP" dirty="0" smtClean="0"/>
              <a:t>Work-in-progress Approach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As far as R&amp;D etc. and originals are concerned, it is possible to consider that they are capital items in that they are similar to work-in-progress-type expenditures.(or they are preparatory work to the later stages of production) </a:t>
            </a:r>
          </a:p>
          <a:p>
            <a:r>
              <a:rPr lang="en-US" altLang="ja-JP" dirty="0" smtClean="0"/>
              <a:t>Naturally, it matters whether the  expenditures are part of a continued process if they are to be the work-in-progress to some later stages of production. 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シック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シック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シック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3737</TotalTime>
  <Words>857</Words>
  <Application>Microsoft Office PowerPoint</Application>
  <PresentationFormat>画面に合わせる (4:3)</PresentationFormat>
  <Paragraphs>192</Paragraphs>
  <Slides>18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3</vt:i4>
      </vt:variant>
      <vt:variant>
        <vt:lpstr>スライド タイトル</vt:lpstr>
      </vt:variant>
      <vt:variant>
        <vt:i4>18</vt:i4>
      </vt:variant>
    </vt:vector>
  </HeadingPairs>
  <TitlesOfParts>
    <vt:vector size="21" baseType="lpstr">
      <vt:lpstr>シック</vt:lpstr>
      <vt:lpstr>Office テーマ</vt:lpstr>
      <vt:lpstr>1_Office テーマ</vt:lpstr>
      <vt:lpstr>On the Treatment of Intangible Assets in National Accounting</vt:lpstr>
      <vt:lpstr>Popper’s three worlds</vt:lpstr>
      <vt:lpstr>Work of Art and Production Boundary of SNA</vt:lpstr>
      <vt:lpstr>The location of Production Boundary and the Three Worlds</vt:lpstr>
      <vt:lpstr>Is the “output” to the World 3 economic production?  </vt:lpstr>
      <vt:lpstr>How about the World 2?</vt:lpstr>
      <vt:lpstr>Terms </vt:lpstr>
      <vt:lpstr>Intangible Fixed Assets </vt:lpstr>
      <vt:lpstr>Intangible Fixed Assets (Work-in-progress Approach)</vt:lpstr>
      <vt:lpstr>Intangible Fixed Assets (Failed mineral exploration )</vt:lpstr>
      <vt:lpstr>Access to the World 3(Knowledge access)</vt:lpstr>
      <vt:lpstr>Knowledge Access Status(Prototype)</vt:lpstr>
      <vt:lpstr>Knowledge Access Activities(Prototype)</vt:lpstr>
      <vt:lpstr>Intangible Non-produced Assets</vt:lpstr>
      <vt:lpstr>Goodwill is not a national accounting concept</vt:lpstr>
      <vt:lpstr>Business Accounting Treatment of Goodwill</vt:lpstr>
      <vt:lpstr>Current- Value Pooling Method </vt:lpstr>
      <vt:lpstr>Closing Remarks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国民経済計算における 無形資産の取り扱い</dc:title>
  <dc:creator>Itsuo Sakuma</dc:creator>
  <cp:lastModifiedBy>Itsuo Sakuma</cp:lastModifiedBy>
  <cp:revision>31</cp:revision>
  <dcterms:created xsi:type="dcterms:W3CDTF">2008-03-09T07:56:39Z</dcterms:created>
  <dcterms:modified xsi:type="dcterms:W3CDTF">2008-05-07T03:16:40Z</dcterms:modified>
</cp:coreProperties>
</file>