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67" r:id="rId4"/>
    <p:sldId id="268" r:id="rId5"/>
    <p:sldId id="269" r:id="rId6"/>
    <p:sldId id="270" r:id="rId7"/>
    <p:sldId id="271" r:id="rId8"/>
    <p:sldId id="272" r:id="rId9"/>
    <p:sldId id="258" r:id="rId10"/>
    <p:sldId id="273" r:id="rId11"/>
    <p:sldId id="257" r:id="rId12"/>
    <p:sldId id="264" r:id="rId13"/>
    <p:sldId id="265" r:id="rId14"/>
    <p:sldId id="260" r:id="rId15"/>
    <p:sldId id="262" r:id="rId16"/>
    <p:sldId id="263" r:id="rId17"/>
    <p:sldId id="274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4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B276C9A-0B61-4CB2-92F4-D7B41DF2FB3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20" r:id="rId12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9E153-21F0-407C-AA6E-664D6ACFD087}" type="datetimeFigureOut">
              <a:rPr kumimoji="1" lang="ja-JP" altLang="en-US" smtClean="0"/>
              <a:pPr/>
              <a:t>2008/5/7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7A895-76AA-4F22-9864-6BA64C60E4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Troubled </a:t>
            </a:r>
            <a:r>
              <a:rPr kumimoji="1" lang="en-US" altLang="ja-JP" dirty="0" smtClean="0"/>
              <a:t>FISIM 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Itsuo Sakuma</a:t>
            </a:r>
          </a:p>
          <a:p>
            <a:r>
              <a:rPr lang="en-US" altLang="ja-JP" dirty="0" smtClean="0"/>
              <a:t>Senshu University</a:t>
            </a:r>
          </a:p>
          <a:p>
            <a:r>
              <a:rPr lang="en-US" altLang="ja-JP" dirty="0" smtClean="0"/>
              <a:t>JAPAN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Replacement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FISIM implementation means </a:t>
            </a:r>
            <a:r>
              <a:rPr lang="en-GB" dirty="0" smtClean="0"/>
              <a:t>the replacement of actual interest flows with the fictional interest flows as far as the financial intermediaries for which FISIM is estimated are involved </a:t>
            </a:r>
            <a:r>
              <a:rPr lang="en-GB" dirty="0" smtClean="0"/>
              <a:t>as lenders or as borrowers.</a:t>
            </a:r>
          </a:p>
          <a:p>
            <a:r>
              <a:rPr kumimoji="1" lang="en-GB" altLang="ja-JP" dirty="0" smtClean="0"/>
              <a:t>This replacement may affect other economic statistics rather widely. Is this sound treatment? 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5715000"/>
            <a:ext cx="8229600" cy="1143000"/>
          </a:xfrm>
        </p:spPr>
        <p:txBody>
          <a:bodyPr/>
          <a:lstStyle/>
          <a:p>
            <a:r>
              <a:rPr lang="en-US" altLang="ja-JP" dirty="0"/>
              <a:t>An interest rate matrix</a:t>
            </a:r>
          </a:p>
        </p:txBody>
      </p:sp>
      <p:pic>
        <p:nvPicPr>
          <p:cNvPr id="4" name="図 3" descr="fisim_edited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8864600" cy="40132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714348" y="4572008"/>
            <a:ext cx="8001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L x B Matrix of interest rates a typical element of which is the interest rate of the </a:t>
            </a:r>
            <a:r>
              <a:rPr kumimoji="1" lang="en-US" altLang="ja-JP" sz="2800" dirty="0" err="1" smtClean="0"/>
              <a:t>i-th</a:t>
            </a:r>
            <a:r>
              <a:rPr kumimoji="1" lang="en-US" altLang="ja-JP" sz="2800" dirty="0" smtClean="0"/>
              <a:t> lender lending a certain sum of money to  the j-</a:t>
            </a:r>
            <a:r>
              <a:rPr kumimoji="1" lang="en-US" altLang="ja-JP" sz="2800" dirty="0" err="1" smtClean="0"/>
              <a:t>th</a:t>
            </a:r>
            <a:r>
              <a:rPr kumimoji="1" lang="en-US" altLang="ja-JP" sz="2800" dirty="0" smtClean="0"/>
              <a:t> borrower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00694" y="0"/>
            <a:ext cx="3429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L:  A set of lenders or </a:t>
            </a:r>
            <a:r>
              <a:rPr lang="en-US" altLang="ja-JP" sz="2800" dirty="0" smtClean="0"/>
              <a:t>the </a:t>
            </a:r>
            <a:r>
              <a:rPr lang="en-US" altLang="ja-JP" sz="2800" dirty="0" smtClean="0"/>
              <a:t>number of lenders 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00694" y="0"/>
            <a:ext cx="3429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B</a:t>
            </a:r>
            <a:r>
              <a:rPr kumimoji="1" lang="en-US" altLang="ja-JP" sz="2800" dirty="0" smtClean="0"/>
              <a:t>:  A set of borrowers or </a:t>
            </a:r>
            <a:r>
              <a:rPr lang="en-US" altLang="ja-JP" sz="2800" dirty="0" smtClean="0"/>
              <a:t>the </a:t>
            </a:r>
            <a:r>
              <a:rPr lang="en-US" altLang="ja-JP" sz="2800" dirty="0" smtClean="0"/>
              <a:t>number of </a:t>
            </a:r>
            <a:r>
              <a:rPr lang="en-US" altLang="ja-JP" sz="2800" dirty="0" smtClean="0"/>
              <a:t>borrowers 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29256" y="0"/>
            <a:ext cx="3429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F:  A set of financial intermediaries or </a:t>
            </a:r>
            <a:r>
              <a:rPr lang="en-US" altLang="ja-JP" sz="2800" dirty="0" smtClean="0"/>
              <a:t>the </a:t>
            </a:r>
            <a:r>
              <a:rPr lang="en-US" altLang="ja-JP" sz="2800" dirty="0" smtClean="0"/>
              <a:t>number of </a:t>
            </a:r>
            <a:r>
              <a:rPr lang="en-US" altLang="ja-JP" sz="2800" dirty="0" smtClean="0"/>
              <a:t>FIs </a:t>
            </a:r>
            <a:endParaRPr kumimoji="1"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572000" y="1714488"/>
            <a:ext cx="1571636" cy="15001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REPLACEMENT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143108" y="3143248"/>
            <a:ext cx="2428892" cy="12858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REPLACEMENT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572000" y="3143248"/>
            <a:ext cx="1571636" cy="128588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NOT REPLACED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9" grpId="0"/>
      <p:bldP spid="9" grpId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3400" dirty="0"/>
              <a:t>Are risk premium elements successfully accounted for? </a:t>
            </a:r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>
            <p:ph idx="1"/>
          </p:nvPr>
        </p:nvGraphicFramePr>
        <p:xfrm>
          <a:off x="285720" y="2071678"/>
          <a:ext cx="5467350" cy="4029075"/>
        </p:xfrm>
        <a:graphic>
          <a:graphicData uri="http://schemas.openxmlformats.org/presentationml/2006/ole">
            <p:oleObj spid="_x0000_s2050" name="Equation" r:id="rId3" imgW="965160" imgH="711000" progId="Equation.DSMT4">
              <p:embed/>
            </p:oleObj>
          </a:graphicData>
        </a:graphic>
      </p:graphicFrame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1619250" y="3357563"/>
            <a:ext cx="863600" cy="1081087"/>
          </a:xfrm>
          <a:prstGeom prst="downArrow">
            <a:avLst>
              <a:gd name="adj1" fmla="val 50000"/>
              <a:gd name="adj2" fmla="val 31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140200" y="1844675"/>
            <a:ext cx="46799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/>
              <a:t>Since the risk premium should be considered as an (non-life) insurance-premium-type payment, it seems more reasonable to think that most of the risk premium is a contractual transfer, although the existence of the factor of service charges in the premium cannot be denied. 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8794" y="638094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Unique  reference rate</a:t>
            </a:r>
            <a:endParaRPr kumimoji="1" lang="ja-JP" altLang="en-US" sz="2800" dirty="0"/>
          </a:p>
        </p:txBody>
      </p:sp>
      <p:cxnSp>
        <p:nvCxnSpPr>
          <p:cNvPr id="10" name="直線矢印コネクタ 9"/>
          <p:cNvCxnSpPr/>
          <p:nvPr/>
        </p:nvCxnSpPr>
        <p:spPr>
          <a:xfrm rot="16200000" flipV="1">
            <a:off x="1893075" y="5893611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V="1">
            <a:off x="750067" y="4464851"/>
            <a:ext cx="357190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571604" y="500042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Interest rate (lender </a:t>
            </a:r>
            <a:r>
              <a:rPr lang="en-US" altLang="ja-JP" sz="2800" i="1" dirty="0" err="1" smtClean="0"/>
              <a:t>i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/>
              <a:t>to  borrower</a:t>
            </a:r>
            <a:r>
              <a:rPr lang="en-US" altLang="ja-JP" sz="2800" i="1" dirty="0" smtClean="0"/>
              <a:t> j</a:t>
            </a:r>
            <a:r>
              <a:rPr kumimoji="1" lang="en-US" altLang="ja-JP" sz="2800" i="1" dirty="0" smtClean="0"/>
              <a:t> )</a:t>
            </a:r>
            <a:endParaRPr kumimoji="1" lang="ja-JP" altLang="en-US" sz="2800" i="1" dirty="0"/>
          </a:p>
        </p:txBody>
      </p:sp>
      <p:cxnSp>
        <p:nvCxnSpPr>
          <p:cNvPr id="15" name="直線矢印コネクタ 14"/>
          <p:cNvCxnSpPr/>
          <p:nvPr/>
        </p:nvCxnSpPr>
        <p:spPr>
          <a:xfrm rot="5400000">
            <a:off x="535753" y="1393017"/>
            <a:ext cx="128588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286512" y="5643578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S</a:t>
            </a:r>
            <a:r>
              <a:rPr kumimoji="1" lang="en-US" altLang="ja-JP" sz="3200" dirty="0" smtClean="0"/>
              <a:t>ervices</a:t>
            </a:r>
            <a:endParaRPr kumimoji="1" lang="ja-JP" altLang="en-US" sz="3200" dirty="0"/>
          </a:p>
        </p:txBody>
      </p:sp>
      <p:cxnSp>
        <p:nvCxnSpPr>
          <p:cNvPr id="20" name="直線矢印コネクタ 19"/>
          <p:cNvCxnSpPr/>
          <p:nvPr/>
        </p:nvCxnSpPr>
        <p:spPr>
          <a:xfrm rot="10800000">
            <a:off x="3428992" y="3071810"/>
            <a:ext cx="3071834" cy="2500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500298" y="3857628"/>
            <a:ext cx="1857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Risk premium</a:t>
            </a:r>
            <a:endParaRPr kumimoji="1" lang="ja-JP" alt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3786182" y="4786322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3" grpId="0"/>
      <p:bldP spid="13" grpId="1"/>
      <p:bldP spid="16" grpId="0"/>
      <p:bldP spid="16" grpId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Loan/Deposit </a:t>
            </a:r>
            <a:r>
              <a:rPr kumimoji="1" lang="en-US" altLang="ja-JP" dirty="0" smtClean="0"/>
              <a:t>Rule?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Under the EU regulation, the calculation of FISIM allocation is made by using only loan interests and deposit interests.</a:t>
            </a:r>
          </a:p>
          <a:p>
            <a:r>
              <a:rPr lang="en-US" dirty="0" smtClean="0"/>
              <a:t>The rational for this rule is that only interest rates concerning loans and deposits can be controlled by financial intermediaries.</a:t>
            </a:r>
          </a:p>
          <a:p>
            <a:r>
              <a:rPr lang="en-US" dirty="0" smtClean="0"/>
              <a:t> Interest rates concerning loans (among others) are generally strongly influenced by the relationship between the lenders and the borrowers</a:t>
            </a:r>
            <a:r>
              <a:rPr lang="en-US" dirty="0" smtClean="0"/>
              <a:t>. Why do you think only service elements are involved.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Central banks, Publicly controlled banks, and Privately controlled banks  : Problem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 publicness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71472" y="2532888"/>
            <a:ext cx="8229600" cy="3396442"/>
          </a:xfrm>
        </p:spPr>
        <p:txBody>
          <a:bodyPr/>
          <a:lstStyle/>
          <a:p>
            <a:r>
              <a:rPr lang="en-US" altLang="ja-JP" dirty="0" smtClean="0"/>
              <a:t>The distinct border line between what banks do and what government units do can not be </a:t>
            </a:r>
            <a:r>
              <a:rPr lang="en-US" altLang="ja-JP" dirty="0" smtClean="0"/>
              <a:t>delineated.</a:t>
            </a:r>
          </a:p>
          <a:p>
            <a:r>
              <a:rPr lang="en-US" altLang="ja-JP" dirty="0" smtClean="0"/>
              <a:t>Even activities of private banks are of some public character.  Are such elements properly accounted for in national accounting?  </a:t>
            </a:r>
          </a:p>
          <a:p>
            <a:r>
              <a:rPr lang="en-US" altLang="ja-JP" dirty="0" smtClean="0"/>
              <a:t>The cost measure may be better.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Allocation of FISIM by industry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 smtClean="0"/>
              <a:t>should be questioned whether the proposition that 0.3 unit of FISIM is necessary to produce one ton of steel has any </a:t>
            </a:r>
            <a:r>
              <a:rPr lang="en-US" dirty="0" smtClean="0"/>
              <a:t>meaning.</a:t>
            </a:r>
          </a:p>
          <a:p>
            <a:r>
              <a:rPr lang="en-US" dirty="0" smtClean="0"/>
              <a:t>FISIM allocation is often impossible for the loan side.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Problem of constant price measurement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cost about certain model use of bank account may  </a:t>
            </a:r>
            <a:r>
              <a:rPr lang="en-US" altLang="ja-JP" dirty="0" smtClean="0"/>
              <a:t>be useful for constructing price index measure for banking services.</a:t>
            </a:r>
          </a:p>
          <a:p>
            <a:r>
              <a:rPr lang="en-US" altLang="ja-JP" dirty="0" smtClean="0"/>
              <a:t>Note t</a:t>
            </a:r>
            <a:r>
              <a:rPr kumimoji="1" lang="en-US" altLang="ja-JP" dirty="0" smtClean="0"/>
              <a:t>he cost may explicit or implicit. </a:t>
            </a:r>
          </a:p>
          <a:p>
            <a:r>
              <a:rPr kumimoji="1" lang="en-US" altLang="ja-JP" dirty="0" smtClean="0"/>
              <a:t>The user (opportunity) cost measure may be  useful.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altLang="ja-JP" sz="3400" dirty="0"/>
              <a:t>FISIM( Financial Intermediation Services Indirectly Measured)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ja-JP" sz="2800" b="1" dirty="0"/>
              <a:t>FISIM (imputed bank service charge) </a:t>
            </a:r>
          </a:p>
          <a:p>
            <a:pPr>
              <a:buFont typeface="Wingdings" pitchFamily="2" charset="2"/>
              <a:buNone/>
            </a:pPr>
            <a:r>
              <a:rPr lang="en-US" altLang="ja-JP" sz="2800" b="1" dirty="0"/>
              <a:t>= </a:t>
            </a:r>
            <a:r>
              <a:rPr lang="en-US" altLang="ja-JP" sz="28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Property Income Receivable</a:t>
            </a:r>
          </a:p>
          <a:p>
            <a:pPr algn="ctr">
              <a:buFont typeface="Wingdings" pitchFamily="2" charset="2"/>
              <a:buNone/>
            </a:pPr>
            <a:r>
              <a:rPr lang="en-US" altLang="ja-JP" sz="2800" dirty="0"/>
              <a:t> (Excluding Income on Own Funds)</a:t>
            </a:r>
          </a:p>
          <a:p>
            <a:pPr algn="ctr">
              <a:buFont typeface="Wingdings" pitchFamily="2" charset="2"/>
              <a:buNone/>
            </a:pPr>
            <a:r>
              <a:rPr lang="en-US" altLang="ja-JP" sz="2800" dirty="0"/>
              <a:t>            Includes:  interests receivable, dividends,                                   net rent of land</a:t>
            </a:r>
          </a:p>
          <a:p>
            <a:pPr>
              <a:buFont typeface="Wingdings" pitchFamily="2" charset="2"/>
              <a:buNone/>
            </a:pPr>
            <a:r>
              <a:rPr lang="en-US" altLang="ja-JP" sz="2800" dirty="0"/>
              <a:t>          </a:t>
            </a:r>
            <a:r>
              <a:rPr lang="en-US" altLang="ja-JP" sz="2800" u="sng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 </a:t>
            </a:r>
            <a:r>
              <a:rPr lang="en-US" altLang="ja-JP" sz="28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Minus</a:t>
            </a:r>
            <a:r>
              <a:rPr lang="en-US" altLang="ja-JP" sz="2800" b="1" dirty="0"/>
              <a:t> </a:t>
            </a:r>
            <a:endParaRPr lang="en-US" altLang="ja-JP" sz="2800" dirty="0"/>
          </a:p>
          <a:p>
            <a:pPr>
              <a:buFont typeface="Wingdings" pitchFamily="2" charset="2"/>
              <a:buNone/>
            </a:pPr>
            <a:r>
              <a:rPr lang="en-US" altLang="ja-JP" sz="2800" dirty="0"/>
              <a:t>   </a:t>
            </a:r>
            <a:r>
              <a:rPr lang="en-US" altLang="ja-JP" sz="28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Interest Payable</a:t>
            </a:r>
            <a:r>
              <a:rPr lang="en-US" altLang="ja-JP" sz="2800" b="1" dirty="0"/>
              <a:t> </a:t>
            </a:r>
            <a:endParaRPr lang="en-US" altLang="ja-JP" sz="2800" dirty="0"/>
          </a:p>
          <a:p>
            <a:pPr algn="ctr">
              <a:buFont typeface="Wingdings" pitchFamily="2" charset="2"/>
              <a:buNone/>
            </a:pPr>
            <a:r>
              <a:rPr lang="en-US" altLang="ja-JP" sz="2800" dirty="0"/>
              <a:t>            Includes: interests payable to depositors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400"/>
              <a:t>FISIM (imputed bank services) in 68SNA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In 68SNA, FISIM (imputed bank services) was treated as </a:t>
            </a:r>
            <a:r>
              <a:rPr lang="en-US" altLang="ja-JP" b="1"/>
              <a:t>intermediate consumption</a:t>
            </a:r>
            <a:r>
              <a:rPr lang="en-US" altLang="ja-JP"/>
              <a:t> of the </a:t>
            </a:r>
            <a:r>
              <a:rPr lang="en-US" altLang="ja-JP" b="1"/>
              <a:t>nominal industry</a:t>
            </a:r>
            <a:r>
              <a:rPr lang="en-US" altLang="ja-JP"/>
              <a:t>, which has no output itself. Therefore, the size of the activities of financial intermediaries does not directly affect the size of GDP of the country .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FISIM in 93SNA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The</a:t>
            </a:r>
            <a:r>
              <a:rPr lang="en-US" altLang="ja-JP" b="1"/>
              <a:t> allocation </a:t>
            </a:r>
            <a:r>
              <a:rPr lang="en-US" altLang="ja-JP"/>
              <a:t>of FISIM to </a:t>
            </a:r>
            <a:r>
              <a:rPr lang="en-US" altLang="ja-JP" b="1"/>
              <a:t>final items</a:t>
            </a:r>
            <a:r>
              <a:rPr lang="en-US" altLang="ja-JP"/>
              <a:t> (final consumption expenditure and export) as well as intermediate consumption was recommended preferably using the reference rate of interest.</a:t>
            </a:r>
          </a:p>
          <a:p>
            <a:r>
              <a:rPr lang="en-US" altLang="ja-JP"/>
              <a:t>However, due to conceptual as well as practical problems, this recommendation was rarely implemented.</a:t>
            </a:r>
          </a:p>
          <a:p>
            <a:pPr>
              <a:buFont typeface="Wingdings" pitchFamily="2" charset="2"/>
              <a:buNone/>
            </a:pPr>
            <a:endParaRPr lang="en-US" altLang="ja-JP"/>
          </a:p>
          <a:p>
            <a:endParaRPr lang="en-US" altLang="ja-JP"/>
          </a:p>
          <a:p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400"/>
              <a:t>The referent rate of interest and the idea of the allocation of FISIM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02138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400"/>
              <a:t>The referent rate of interest “represents the pure cost of borrowing funds  -  that is, a rate from which the risk premium has been eliminated to the greatest extent possible and which does not include any intermediation services.” (93SNA, para.6.128)</a:t>
            </a:r>
          </a:p>
          <a:p>
            <a:pPr>
              <a:lnSpc>
                <a:spcPct val="90000"/>
              </a:lnSpc>
            </a:pPr>
            <a:r>
              <a:rPr lang="en-US" altLang="ja-JP" sz="2400"/>
              <a:t>The reference rate may be the inter-bank rate or the central bank lending rate.  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2590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ja-JP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6299200" y="4784725"/>
            <a:ext cx="635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ja-JP" altLang="en-US" sz="500">
                <a:solidFill>
                  <a:srgbClr val="000000"/>
                </a:solidFill>
                <a:latin typeface="ＭＳ 明朝" charset="-128"/>
                <a:ea typeface="ＭＳ 明朝" charset="-128"/>
              </a:rPr>
              <a:t>・</a:t>
            </a:r>
            <a:endParaRPr lang="ja-JP" altLang="en-US"/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6300788" y="2276475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600">
                <a:solidFill>
                  <a:srgbClr val="000000"/>
                </a:solidFill>
                <a:latin typeface="Century" pitchFamily="18" charset="0"/>
              </a:rPr>
              <a:t>a</a:t>
            </a:r>
            <a:endParaRPr lang="en-US" altLang="ja-JP" sz="1600"/>
          </a:p>
        </p:txBody>
      </p:sp>
      <p:sp>
        <p:nvSpPr>
          <p:cNvPr id="7183" name="Freeform 15"/>
          <p:cNvSpPr>
            <a:spLocks noEditPoints="1"/>
          </p:cNvSpPr>
          <p:nvPr/>
        </p:nvSpPr>
        <p:spPr bwMode="auto">
          <a:xfrm>
            <a:off x="6011863" y="2349500"/>
            <a:ext cx="77787" cy="2473325"/>
          </a:xfrm>
          <a:custGeom>
            <a:avLst/>
            <a:gdLst/>
            <a:ahLst/>
            <a:cxnLst>
              <a:cxn ang="0">
                <a:pos x="233" y="333"/>
              </a:cxn>
              <a:cxn ang="0">
                <a:pos x="241" y="12208"/>
              </a:cxn>
              <a:cxn ang="0">
                <a:pos x="208" y="12241"/>
              </a:cxn>
              <a:cxn ang="0">
                <a:pos x="174" y="12208"/>
              </a:cxn>
              <a:cxn ang="0">
                <a:pos x="166" y="333"/>
              </a:cxn>
              <a:cxn ang="0">
                <a:pos x="200" y="300"/>
              </a:cxn>
              <a:cxn ang="0">
                <a:pos x="233" y="333"/>
              </a:cxn>
              <a:cxn ang="0">
                <a:pos x="0" y="400"/>
              </a:cxn>
              <a:cxn ang="0">
                <a:pos x="199" y="0"/>
              </a:cxn>
              <a:cxn ang="0">
                <a:pos x="400" y="400"/>
              </a:cxn>
              <a:cxn ang="0">
                <a:pos x="0" y="400"/>
              </a:cxn>
              <a:cxn ang="0">
                <a:pos x="408" y="12141"/>
              </a:cxn>
              <a:cxn ang="0">
                <a:pos x="208" y="12541"/>
              </a:cxn>
              <a:cxn ang="0">
                <a:pos x="8" y="12142"/>
              </a:cxn>
              <a:cxn ang="0">
                <a:pos x="408" y="12141"/>
              </a:cxn>
            </a:cxnLst>
            <a:rect l="0" t="0" r="r" b="b"/>
            <a:pathLst>
              <a:path w="408" h="12541">
                <a:moveTo>
                  <a:pt x="233" y="333"/>
                </a:moveTo>
                <a:lnTo>
                  <a:pt x="241" y="12208"/>
                </a:lnTo>
                <a:cubicBezTo>
                  <a:pt x="241" y="12227"/>
                  <a:pt x="226" y="12241"/>
                  <a:pt x="208" y="12241"/>
                </a:cubicBezTo>
                <a:cubicBezTo>
                  <a:pt x="189" y="12242"/>
                  <a:pt x="174" y="12227"/>
                  <a:pt x="174" y="12208"/>
                </a:cubicBezTo>
                <a:lnTo>
                  <a:pt x="166" y="333"/>
                </a:lnTo>
                <a:cubicBezTo>
                  <a:pt x="166" y="315"/>
                  <a:pt x="181" y="300"/>
                  <a:pt x="200" y="300"/>
                </a:cubicBezTo>
                <a:cubicBezTo>
                  <a:pt x="218" y="300"/>
                  <a:pt x="233" y="315"/>
                  <a:pt x="233" y="333"/>
                </a:cubicBezTo>
                <a:close/>
                <a:moveTo>
                  <a:pt x="0" y="400"/>
                </a:moveTo>
                <a:lnTo>
                  <a:pt x="199" y="0"/>
                </a:lnTo>
                <a:lnTo>
                  <a:pt x="400" y="400"/>
                </a:lnTo>
                <a:lnTo>
                  <a:pt x="0" y="400"/>
                </a:lnTo>
                <a:close/>
                <a:moveTo>
                  <a:pt x="408" y="12141"/>
                </a:moveTo>
                <a:lnTo>
                  <a:pt x="208" y="12541"/>
                </a:lnTo>
                <a:lnTo>
                  <a:pt x="8" y="12142"/>
                </a:lnTo>
                <a:lnTo>
                  <a:pt x="408" y="12141"/>
                </a:lnTo>
                <a:close/>
              </a:path>
            </a:pathLst>
          </a:custGeom>
          <a:solidFill>
            <a:srgbClr val="000000"/>
          </a:solidFill>
          <a:ln w="1588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15" name="Rectangle 47"/>
          <p:cNvSpPr>
            <a:spLocks noChangeArrowheads="1"/>
          </p:cNvSpPr>
          <p:nvPr/>
        </p:nvSpPr>
        <p:spPr bwMode="auto">
          <a:xfrm>
            <a:off x="6372225" y="4941888"/>
            <a:ext cx="117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sz="1600">
                <a:solidFill>
                  <a:srgbClr val="000000"/>
                </a:solidFill>
                <a:latin typeface="Century" pitchFamily="18" charset="0"/>
              </a:rPr>
              <a:t>d</a:t>
            </a:r>
            <a:endParaRPr lang="en-US" altLang="ja-JP" sz="1600"/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7235825" y="3500438"/>
            <a:ext cx="3190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ja-JP">
                <a:solidFill>
                  <a:srgbClr val="000000"/>
                </a:solidFill>
                <a:latin typeface="Century" pitchFamily="18" charset="0"/>
              </a:rPr>
              <a:t>r</a:t>
            </a:r>
            <a:endParaRPr lang="en-US" altLang="ja-JP"/>
          </a:p>
        </p:txBody>
      </p:sp>
      <p:sp>
        <p:nvSpPr>
          <p:cNvPr id="7235" name="Line 67"/>
          <p:cNvSpPr>
            <a:spLocks noChangeShapeType="1"/>
          </p:cNvSpPr>
          <p:nvPr/>
        </p:nvSpPr>
        <p:spPr bwMode="auto">
          <a:xfrm flipV="1">
            <a:off x="4932363" y="3573463"/>
            <a:ext cx="22352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7238" name="AutoShape 70"/>
          <p:cNvSpPr>
            <a:spLocks/>
          </p:cNvSpPr>
          <p:nvPr/>
        </p:nvSpPr>
        <p:spPr bwMode="auto">
          <a:xfrm>
            <a:off x="5867400" y="2349500"/>
            <a:ext cx="144463" cy="1223963"/>
          </a:xfrm>
          <a:prstGeom prst="leftBracket">
            <a:avLst>
              <a:gd name="adj" fmla="val 7060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39" name="AutoShape 71"/>
          <p:cNvSpPr>
            <a:spLocks/>
          </p:cNvSpPr>
          <p:nvPr/>
        </p:nvSpPr>
        <p:spPr bwMode="auto">
          <a:xfrm>
            <a:off x="5867400" y="3573463"/>
            <a:ext cx="144463" cy="1150937"/>
          </a:xfrm>
          <a:prstGeom prst="leftBracket">
            <a:avLst>
              <a:gd name="adj" fmla="val 6639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40" name="Text Box 72"/>
          <p:cNvSpPr txBox="1">
            <a:spLocks noChangeArrowheads="1"/>
          </p:cNvSpPr>
          <p:nvPr/>
        </p:nvSpPr>
        <p:spPr bwMode="auto">
          <a:xfrm>
            <a:off x="5003800" y="2708275"/>
            <a:ext cx="187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Services to borrowers</a:t>
            </a:r>
          </a:p>
        </p:txBody>
      </p:sp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5148263" y="3789363"/>
            <a:ext cx="187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Services to depositors</a:t>
            </a:r>
          </a:p>
        </p:txBody>
      </p:sp>
      <p:sp>
        <p:nvSpPr>
          <p:cNvPr id="7243" name="AutoShape 75"/>
          <p:cNvSpPr>
            <a:spLocks noChangeArrowheads="1"/>
          </p:cNvSpPr>
          <p:nvPr/>
        </p:nvSpPr>
        <p:spPr bwMode="auto">
          <a:xfrm>
            <a:off x="7380288" y="2781300"/>
            <a:ext cx="1295400" cy="719138"/>
          </a:xfrm>
          <a:prstGeom prst="wedgeRectCallout">
            <a:avLst>
              <a:gd name="adj1" fmla="val -44731"/>
              <a:gd name="adj2" fmla="val 6192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ja-JP"/>
              <a:t>Reference rate</a:t>
            </a:r>
          </a:p>
        </p:txBody>
      </p:sp>
      <p:sp>
        <p:nvSpPr>
          <p:cNvPr id="7244" name="AutoShape 76"/>
          <p:cNvSpPr>
            <a:spLocks noChangeArrowheads="1"/>
          </p:cNvSpPr>
          <p:nvPr/>
        </p:nvSpPr>
        <p:spPr bwMode="auto">
          <a:xfrm>
            <a:off x="6804025" y="4221163"/>
            <a:ext cx="1728788" cy="720725"/>
          </a:xfrm>
          <a:prstGeom prst="wedgeRectCallout">
            <a:avLst>
              <a:gd name="adj1" fmla="val -45042"/>
              <a:gd name="adj2" fmla="val 700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ja-JP"/>
              <a:t>Interest rate on deposits</a:t>
            </a:r>
          </a:p>
        </p:txBody>
      </p:sp>
      <p:sp>
        <p:nvSpPr>
          <p:cNvPr id="7245" name="AutoShape 77"/>
          <p:cNvSpPr>
            <a:spLocks noChangeArrowheads="1"/>
          </p:cNvSpPr>
          <p:nvPr/>
        </p:nvSpPr>
        <p:spPr bwMode="auto">
          <a:xfrm>
            <a:off x="6659563" y="1700213"/>
            <a:ext cx="1800225" cy="649287"/>
          </a:xfrm>
          <a:prstGeom prst="wedgeRect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ja-JP"/>
              <a:t>Interest rate on loans,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3400"/>
              <a:t>Allocation using reference rate in 93SNA  and its problem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000"/>
              <a:t>Global FISIM (imputed service charge in 68SNA)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/>
              <a:t>      </a:t>
            </a:r>
            <a:r>
              <a:rPr lang="en-US" altLang="ja-JP" sz="2800"/>
              <a:t>FISIM=aA – dD</a:t>
            </a:r>
            <a:r>
              <a:rPr lang="en-US" altLang="ja-JP" sz="2000"/>
              <a:t>                            (1)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/>
              <a:t>      Notation:  loans A; deposits D; interest rate on deposits d; interest rate on investments a; For simplicity, let us assume D is the only funding vehicle and A is the only type of invested asset.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ja-JP" sz="2000"/>
          </a:p>
          <a:p>
            <a:pPr>
              <a:lnSpc>
                <a:spcPct val="80000"/>
              </a:lnSpc>
            </a:pPr>
            <a:r>
              <a:rPr lang="en-US" altLang="ja-JP" sz="2000"/>
              <a:t>It was claimed that allocating FISIM by using reference rate r was possible. Thus, according to the assertion,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/>
              <a:t>     </a:t>
            </a:r>
            <a:r>
              <a:rPr lang="en-US" altLang="ja-JP" sz="2800"/>
              <a:t>aA – dD= (a – r) x A + (r – d) x D</a:t>
            </a:r>
            <a:r>
              <a:rPr lang="en-US" altLang="ja-JP" sz="3600"/>
              <a:t>.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ja-JP" sz="2000"/>
          </a:p>
          <a:p>
            <a:pPr>
              <a:lnSpc>
                <a:spcPct val="80000"/>
              </a:lnSpc>
            </a:pPr>
            <a:r>
              <a:rPr lang="en-US" altLang="ja-JP" sz="2000"/>
              <a:t>But, in order for it to be in the case, the following equation must be true;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/>
              <a:t>                        </a:t>
            </a:r>
            <a:r>
              <a:rPr lang="en-US" altLang="ja-JP" sz="2800"/>
              <a:t>A = 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/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ja-JP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altLang="ja-JP" sz="3400" dirty="0"/>
              <a:t>New EU regulation about the allocation of FISIM (</a:t>
            </a:r>
            <a:r>
              <a:rPr lang="en-US" altLang="ja-JP" sz="3400" dirty="0" err="1"/>
              <a:t>Eurostat</a:t>
            </a:r>
            <a:r>
              <a:rPr lang="en-US" altLang="ja-JP" sz="3400" dirty="0"/>
              <a:t> proposal for the minor revision of 93SNA by 2008) 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2071678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b="1" dirty="0"/>
              <a:t>1)   Not </a:t>
            </a:r>
            <a:r>
              <a:rPr lang="en-US" altLang="ja-JP" b="1" u="sng" dirty="0" err="1"/>
              <a:t>aA</a:t>
            </a:r>
            <a:r>
              <a:rPr lang="en-US" altLang="ja-JP" b="1" u="sng" dirty="0"/>
              <a:t> – </a:t>
            </a:r>
            <a:r>
              <a:rPr lang="en-US" altLang="ja-JP" b="1" u="sng" dirty="0" err="1"/>
              <a:t>dD</a:t>
            </a:r>
            <a:r>
              <a:rPr lang="en-US" altLang="ja-JP" b="1" dirty="0"/>
              <a:t>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b="1" dirty="0"/>
              <a:t>   but  </a:t>
            </a:r>
            <a:r>
              <a:rPr lang="en-US" altLang="ja-JP" b="1" u="sng" dirty="0"/>
              <a:t>(a – r) x A + (r –d) x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dirty="0"/>
              <a:t>  should be deemed as FISIM.</a:t>
            </a:r>
          </a:p>
          <a:p>
            <a:pPr>
              <a:lnSpc>
                <a:spcPct val="90000"/>
              </a:lnSpc>
            </a:pPr>
            <a:r>
              <a:rPr lang="en-US" altLang="ja-JP" dirty="0"/>
              <a:t>2) Only loans on the lending side and deposits on the funding side should be taken into account.</a:t>
            </a:r>
          </a:p>
          <a:p>
            <a:pPr>
              <a:lnSpc>
                <a:spcPct val="90000"/>
              </a:lnSpc>
            </a:pPr>
            <a:r>
              <a:rPr lang="en-US" altLang="ja-JP" dirty="0"/>
              <a:t>3) Central banks should be treated as government-like units whose output is estimated by adding up costs.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T</a:t>
            </a:r>
            <a:r>
              <a:rPr kumimoji="1" lang="en-US" altLang="ja-JP" dirty="0" smtClean="0"/>
              <a:t>here is no such thing as unique reference rate.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 smtClean="0"/>
              <a:t>is </a:t>
            </a:r>
            <a:r>
              <a:rPr lang="en-US" dirty="0" smtClean="0"/>
              <a:t>just impossible to assume such </a:t>
            </a:r>
            <a:r>
              <a:rPr lang="en-US" dirty="0" smtClean="0"/>
              <a:t>a rate </a:t>
            </a:r>
            <a:r>
              <a:rPr lang="en-US" dirty="0" smtClean="0"/>
              <a:t>exists </a:t>
            </a:r>
            <a:r>
              <a:rPr lang="en-US" dirty="0" smtClean="0"/>
              <a:t>in loans and deposits and in domestic and international transactions throughout.</a:t>
            </a:r>
            <a:endParaRPr kumimoji="1" lang="en-US" altLang="ja-JP" dirty="0" smtClean="0"/>
          </a:p>
          <a:p>
            <a:r>
              <a:rPr kumimoji="1" lang="en-US" altLang="ja-JP" dirty="0" smtClean="0"/>
              <a:t>In particular, statistical offices almost gave up the use </a:t>
            </a:r>
            <a:r>
              <a:rPr lang="en-US" altLang="ja-JP" dirty="0" smtClean="0"/>
              <a:t>of the unique reference rate in calculating the </a:t>
            </a:r>
            <a:r>
              <a:rPr kumimoji="1" lang="en-US" altLang="ja-JP" dirty="0" smtClean="0"/>
              <a:t>export/import </a:t>
            </a:r>
            <a:r>
              <a:rPr kumimoji="1" lang="en-US" altLang="ja-JP" dirty="0" smtClean="0"/>
              <a:t>of </a:t>
            </a:r>
            <a:r>
              <a:rPr kumimoji="1" lang="en-US" altLang="ja-JP" dirty="0" smtClean="0"/>
              <a:t>FISIM.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50004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altLang="ja-JP" sz="3400" dirty="0"/>
              <a:t>Problems about the unique reference rate 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098646" y="1438275"/>
            <a:ext cx="8045211" cy="5398888"/>
            <a:chOff x="701" y="906"/>
            <a:chExt cx="4619" cy="3255"/>
          </a:xfrm>
        </p:grpSpPr>
        <p:sp>
          <p:nvSpPr>
            <p:cNvPr id="8197" name="AutoShape 5"/>
            <p:cNvSpPr>
              <a:spLocks noChangeAspect="1" noChangeArrowheads="1"/>
            </p:cNvSpPr>
            <p:nvPr/>
          </p:nvSpPr>
          <p:spPr bwMode="auto">
            <a:xfrm>
              <a:off x="793" y="935"/>
              <a:ext cx="3674" cy="3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1230" y="2412"/>
              <a:ext cx="25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199" name="AutoShape 7"/>
            <p:cNvSpPr>
              <a:spLocks noChangeShapeType="1"/>
            </p:cNvSpPr>
            <p:nvPr/>
          </p:nvSpPr>
          <p:spPr bwMode="auto">
            <a:xfrm>
              <a:off x="1777" y="1983"/>
              <a:ext cx="1" cy="8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200" name="AutoShape 8"/>
            <p:cNvSpPr>
              <a:spLocks noChangeShapeType="1"/>
            </p:cNvSpPr>
            <p:nvPr/>
          </p:nvSpPr>
          <p:spPr bwMode="auto">
            <a:xfrm>
              <a:off x="1386" y="1660"/>
              <a:ext cx="1" cy="15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201" name="AutoShape 9"/>
            <p:cNvSpPr>
              <a:spLocks noChangeShapeType="1"/>
            </p:cNvSpPr>
            <p:nvPr/>
          </p:nvSpPr>
          <p:spPr bwMode="auto">
            <a:xfrm>
              <a:off x="2089" y="1337"/>
              <a:ext cx="1" cy="12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202" name="AutoShape 10"/>
            <p:cNvSpPr>
              <a:spLocks noChangeShapeType="1"/>
            </p:cNvSpPr>
            <p:nvPr/>
          </p:nvSpPr>
          <p:spPr bwMode="auto">
            <a:xfrm>
              <a:off x="2481" y="1230"/>
              <a:ext cx="1" cy="8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203" name="AutoShape 11"/>
            <p:cNvSpPr>
              <a:spLocks noChangeShapeType="1"/>
            </p:cNvSpPr>
            <p:nvPr/>
          </p:nvSpPr>
          <p:spPr bwMode="auto">
            <a:xfrm>
              <a:off x="2949" y="1767"/>
              <a:ext cx="1" cy="12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1308" y="1337"/>
              <a:ext cx="23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a</a:t>
              </a:r>
              <a:endParaRPr lang="en-US" altLang="ja-JP"/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1308" y="3272"/>
              <a:ext cx="23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d</a:t>
              </a:r>
              <a:endParaRPr lang="en-US" altLang="ja-JP"/>
            </a:p>
          </p:txBody>
        </p:sp>
        <p:sp>
          <p:nvSpPr>
            <p:cNvPr id="8206" name="Text Box 14"/>
            <p:cNvSpPr txBox="1">
              <a:spLocks noChangeArrowheads="1"/>
            </p:cNvSpPr>
            <p:nvPr/>
          </p:nvSpPr>
          <p:spPr bwMode="auto">
            <a:xfrm>
              <a:off x="1621" y="1660"/>
              <a:ext cx="23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a</a:t>
              </a:r>
              <a:endParaRPr lang="en-US" altLang="ja-JP"/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1621" y="2842"/>
              <a:ext cx="23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d</a:t>
              </a:r>
              <a:endParaRPr lang="en-US" altLang="ja-JP"/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1933" y="1014"/>
              <a:ext cx="23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a</a:t>
              </a:r>
              <a:endParaRPr lang="en-US" altLang="ja-JP"/>
            </a:p>
          </p:txBody>
        </p:sp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>
              <a:off x="2011" y="2627"/>
              <a:ext cx="23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d</a:t>
              </a:r>
              <a:endParaRPr lang="en-US" altLang="ja-JP"/>
            </a:p>
          </p:txBody>
        </p:sp>
        <p:sp>
          <p:nvSpPr>
            <p:cNvPr id="8210" name="Text Box 18"/>
            <p:cNvSpPr txBox="1">
              <a:spLocks noChangeArrowheads="1"/>
            </p:cNvSpPr>
            <p:nvPr/>
          </p:nvSpPr>
          <p:spPr bwMode="auto">
            <a:xfrm>
              <a:off x="2324" y="906"/>
              <a:ext cx="235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a</a:t>
              </a:r>
              <a:endParaRPr lang="en-US" altLang="ja-JP"/>
            </a:p>
          </p:txBody>
        </p:sp>
        <p:sp>
          <p:nvSpPr>
            <p:cNvPr id="8211" name="Text Box 19"/>
            <p:cNvSpPr txBox="1">
              <a:spLocks noChangeArrowheads="1"/>
            </p:cNvSpPr>
            <p:nvPr/>
          </p:nvSpPr>
          <p:spPr bwMode="auto">
            <a:xfrm>
              <a:off x="2403" y="2089"/>
              <a:ext cx="23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d</a:t>
              </a:r>
              <a:endParaRPr lang="en-US" altLang="ja-JP"/>
            </a:p>
          </p:txBody>
        </p:sp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>
              <a:off x="2871" y="1444"/>
              <a:ext cx="235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d</a:t>
              </a:r>
              <a:endParaRPr lang="en-US" altLang="ja-JP"/>
            </a:p>
          </p:txBody>
        </p:sp>
        <p:sp>
          <p:nvSpPr>
            <p:cNvPr id="8213" name="Text Box 21"/>
            <p:cNvSpPr txBox="1">
              <a:spLocks noChangeArrowheads="1"/>
            </p:cNvSpPr>
            <p:nvPr/>
          </p:nvSpPr>
          <p:spPr bwMode="auto">
            <a:xfrm>
              <a:off x="2949" y="3057"/>
              <a:ext cx="235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a</a:t>
              </a:r>
              <a:endParaRPr lang="en-US" altLang="ja-JP"/>
            </a:p>
          </p:txBody>
        </p: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701" y="3312"/>
              <a:ext cx="4619" cy="6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2800" dirty="0" smtClean="0">
                  <a:latin typeface="Century" pitchFamily="18" charset="0"/>
                  <a:ea typeface="ＭＳ 明朝" charset="-128"/>
                </a:rPr>
                <a:t>r: reference rate;</a:t>
              </a:r>
            </a:p>
            <a:p>
              <a:pPr algn="just"/>
              <a:r>
                <a:rPr lang="en-US" altLang="ja-JP" sz="2800" dirty="0" smtClean="0">
                  <a:latin typeface="Century" pitchFamily="18" charset="0"/>
                  <a:ea typeface="ＭＳ 明朝" charset="-128"/>
                </a:rPr>
                <a:t>d: </a:t>
              </a:r>
              <a:r>
                <a:rPr lang="en-US" altLang="ja-JP" sz="2800" dirty="0">
                  <a:latin typeface="Century" pitchFamily="18" charset="0"/>
                  <a:ea typeface="ＭＳ 明朝" charset="-128"/>
                </a:rPr>
                <a:t>interest rate on </a:t>
              </a:r>
              <a:r>
                <a:rPr lang="en-US" altLang="ja-JP" sz="2800" dirty="0" smtClean="0">
                  <a:latin typeface="Century" pitchFamily="18" charset="0"/>
                  <a:ea typeface="ＭＳ 明朝" charset="-128"/>
                </a:rPr>
                <a:t>deposits</a:t>
              </a:r>
              <a:r>
                <a:rPr lang="en-US" altLang="ja-JP" sz="2800" dirty="0" smtClean="0">
                  <a:latin typeface="Century" pitchFamily="18" charset="0"/>
                  <a:ea typeface="ＭＳ 明朝" charset="-128"/>
                </a:rPr>
                <a:t>;</a:t>
              </a:r>
              <a:endParaRPr lang="en-US" altLang="ja-JP" sz="2800" dirty="0" smtClean="0">
                <a:latin typeface="Century" pitchFamily="18" charset="0"/>
                <a:ea typeface="ＭＳ 明朝" charset="-128"/>
              </a:endParaRPr>
            </a:p>
            <a:p>
              <a:pPr algn="just"/>
              <a:r>
                <a:rPr lang="en-US" altLang="ja-JP" sz="2800" dirty="0" smtClean="0">
                  <a:latin typeface="Century" pitchFamily="18" charset="0"/>
                  <a:ea typeface="ＭＳ 明朝" charset="-128"/>
                </a:rPr>
                <a:t>a:  </a:t>
              </a:r>
              <a:r>
                <a:rPr lang="en-US" altLang="ja-JP" sz="2800" dirty="0">
                  <a:latin typeface="Century" pitchFamily="18" charset="0"/>
                  <a:ea typeface="ＭＳ 明朝" charset="-128"/>
                </a:rPr>
                <a:t>interest rate on </a:t>
              </a:r>
              <a:r>
                <a:rPr lang="en-US" altLang="ja-JP" sz="2800" dirty="0" smtClean="0">
                  <a:latin typeface="Century" pitchFamily="18" charset="0"/>
                  <a:ea typeface="ＭＳ 明朝" charset="-128"/>
                </a:rPr>
                <a:t>investment.</a:t>
              </a:r>
              <a:endParaRPr lang="en-US" altLang="ja-JP" sz="2800" dirty="0"/>
            </a:p>
          </p:txBody>
        </p:sp>
        <p:sp>
          <p:nvSpPr>
            <p:cNvPr id="8215" name="Text Box 23"/>
            <p:cNvSpPr txBox="1">
              <a:spLocks noChangeArrowheads="1"/>
            </p:cNvSpPr>
            <p:nvPr/>
          </p:nvSpPr>
          <p:spPr bwMode="auto">
            <a:xfrm>
              <a:off x="3810" y="2304"/>
              <a:ext cx="23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r</a:t>
              </a:r>
              <a:endParaRPr lang="en-US" altLang="ja-JP"/>
            </a:p>
          </p:txBody>
        </p:sp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1152" y="1874"/>
              <a:ext cx="233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1</a:t>
              </a:r>
              <a:endParaRPr lang="en-US" altLang="ja-JP"/>
            </a:p>
          </p:txBody>
        </p:sp>
        <p:sp>
          <p:nvSpPr>
            <p:cNvPr id="8217" name="Text Box 25"/>
            <p:cNvSpPr txBox="1">
              <a:spLocks noChangeArrowheads="1"/>
            </p:cNvSpPr>
            <p:nvPr/>
          </p:nvSpPr>
          <p:spPr bwMode="auto">
            <a:xfrm>
              <a:off x="1621" y="1982"/>
              <a:ext cx="23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2</a:t>
              </a:r>
              <a:endParaRPr lang="en-US" altLang="ja-JP"/>
            </a:p>
          </p:txBody>
        </p:sp>
        <p:sp>
          <p:nvSpPr>
            <p:cNvPr id="8218" name="Text Box 26"/>
            <p:cNvSpPr txBox="1">
              <a:spLocks noChangeArrowheads="1"/>
            </p:cNvSpPr>
            <p:nvPr/>
          </p:nvSpPr>
          <p:spPr bwMode="auto">
            <a:xfrm>
              <a:off x="1933" y="1982"/>
              <a:ext cx="235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3</a:t>
              </a:r>
              <a:endParaRPr lang="en-US" altLang="ja-JP"/>
            </a:p>
          </p:txBody>
        </p:sp>
        <p:sp>
          <p:nvSpPr>
            <p:cNvPr id="8219" name="Text Box 27"/>
            <p:cNvSpPr txBox="1">
              <a:spLocks noChangeArrowheads="1"/>
            </p:cNvSpPr>
            <p:nvPr/>
          </p:nvSpPr>
          <p:spPr bwMode="auto">
            <a:xfrm>
              <a:off x="2324" y="1552"/>
              <a:ext cx="234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4</a:t>
              </a:r>
              <a:endParaRPr lang="en-US" altLang="ja-JP"/>
            </a:p>
          </p:txBody>
        </p:sp>
        <p:sp>
          <p:nvSpPr>
            <p:cNvPr id="8220" name="Text Box 28"/>
            <p:cNvSpPr txBox="1">
              <a:spLocks noChangeArrowheads="1"/>
            </p:cNvSpPr>
            <p:nvPr/>
          </p:nvSpPr>
          <p:spPr bwMode="auto">
            <a:xfrm>
              <a:off x="2871" y="2089"/>
              <a:ext cx="234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en-US" altLang="ja-JP" sz="1400">
                  <a:latin typeface="Century" pitchFamily="18" charset="0"/>
                  <a:ea typeface="ＭＳ 明朝" charset="-128"/>
                </a:rPr>
                <a:t>5</a:t>
              </a:r>
              <a:endParaRPr lang="en-US" altLang="ja-JP"/>
            </a:p>
          </p:txBody>
        </p:sp>
      </p:grpSp>
      <p:sp>
        <p:nvSpPr>
          <p:cNvPr id="8222" name="AutoShape 30"/>
          <p:cNvSpPr>
            <a:spLocks noChangeArrowheads="1"/>
          </p:cNvSpPr>
          <p:nvPr/>
        </p:nvSpPr>
        <p:spPr bwMode="auto">
          <a:xfrm>
            <a:off x="4643438" y="1628775"/>
            <a:ext cx="3457575" cy="431800"/>
          </a:xfrm>
          <a:prstGeom prst="wedgeRectCallout">
            <a:avLst>
              <a:gd name="adj1" fmla="val -43750"/>
              <a:gd name="adj2" fmla="val 70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ja-JP"/>
              <a:t>FISIM=a-r?</a:t>
            </a:r>
          </a:p>
        </p:txBody>
      </p:sp>
      <p:sp>
        <p:nvSpPr>
          <p:cNvPr id="8223" name="AutoShape 31"/>
          <p:cNvSpPr>
            <a:spLocks noChangeArrowheads="1"/>
          </p:cNvSpPr>
          <p:nvPr/>
        </p:nvSpPr>
        <p:spPr bwMode="auto">
          <a:xfrm>
            <a:off x="5651500" y="2852738"/>
            <a:ext cx="3097213" cy="647700"/>
          </a:xfrm>
          <a:prstGeom prst="wedgeRectCallout">
            <a:avLst>
              <a:gd name="adj1" fmla="val -44620"/>
              <a:gd name="adj2" fmla="val 61028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ja-JP"/>
              <a:t>FISIM cannot be calculated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2" grpId="0" animBg="1"/>
      <p:bldP spid="82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1132</TotalTime>
  <Words>952</Words>
  <Application>Microsoft Office PowerPoint</Application>
  <PresentationFormat>画面に合わせる (4:3)</PresentationFormat>
  <Paragraphs>105</Paragraphs>
  <Slides>16</Slides>
  <Notes>0</Notes>
  <HiddenSlides>6</HiddenSlides>
  <MMClips>0</MMClips>
  <ScaleCrop>false</ScaleCrop>
  <HeadingPairs>
    <vt:vector size="6" baseType="variant"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9" baseType="lpstr">
      <vt:lpstr>アーバン</vt:lpstr>
      <vt:lpstr>Office テーマ</vt:lpstr>
      <vt:lpstr>MathType 5.0 Equation</vt:lpstr>
      <vt:lpstr>Troubled FISIM </vt:lpstr>
      <vt:lpstr>FISIM( Financial Intermediation Services Indirectly Measured)  </vt:lpstr>
      <vt:lpstr>FISIM (imputed bank services) in 68SNA </vt:lpstr>
      <vt:lpstr>FISIM in 93SNA</vt:lpstr>
      <vt:lpstr>The referent rate of interest and the idea of the allocation of FISIM </vt:lpstr>
      <vt:lpstr>Allocation using reference rate in 93SNA  and its problem </vt:lpstr>
      <vt:lpstr>New EU regulation about the allocation of FISIM (Eurostat proposal for the minor revision of 93SNA by 2008)  </vt:lpstr>
      <vt:lpstr>There is no such thing as unique reference rate.</vt:lpstr>
      <vt:lpstr>Problems about the unique reference rate </vt:lpstr>
      <vt:lpstr>Replacement</vt:lpstr>
      <vt:lpstr>An interest rate matrix</vt:lpstr>
      <vt:lpstr>Are risk premium elements successfully accounted for? </vt:lpstr>
      <vt:lpstr>Loan/Deposit Rule? </vt:lpstr>
      <vt:lpstr>Central banks, Publicly controlled banks, and Privately controlled banks  : Problem of publicness</vt:lpstr>
      <vt:lpstr>Allocation of FISIM by industry</vt:lpstr>
      <vt:lpstr>Problem of constant price measurement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Troubled FISIM</dc:title>
  <dc:creator>Itsuo Sakuma</dc:creator>
  <cp:lastModifiedBy>Itsuo Sakuma</cp:lastModifiedBy>
  <cp:revision>6</cp:revision>
  <dcterms:created xsi:type="dcterms:W3CDTF">2008-05-06T00:16:20Z</dcterms:created>
  <dcterms:modified xsi:type="dcterms:W3CDTF">2008-05-07T07:59:09Z</dcterms:modified>
</cp:coreProperties>
</file>